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295" r:id="rId5"/>
    <p:sldId id="297" r:id="rId6"/>
    <p:sldId id="259" r:id="rId7"/>
    <p:sldId id="274" r:id="rId8"/>
    <p:sldId id="262" r:id="rId9"/>
    <p:sldId id="279" r:id="rId10"/>
    <p:sldId id="280" r:id="rId11"/>
    <p:sldId id="298" r:id="rId12"/>
    <p:sldId id="304" r:id="rId13"/>
    <p:sldId id="303" r:id="rId14"/>
    <p:sldId id="302" r:id="rId15"/>
    <p:sldId id="311" r:id="rId16"/>
    <p:sldId id="301" r:id="rId17"/>
    <p:sldId id="310" r:id="rId18"/>
    <p:sldId id="309" r:id="rId19"/>
    <p:sldId id="308" r:id="rId20"/>
    <p:sldId id="307" r:id="rId21"/>
    <p:sldId id="306" r:id="rId22"/>
    <p:sldId id="312" r:id="rId23"/>
    <p:sldId id="313" r:id="rId24"/>
    <p:sldId id="321" r:id="rId25"/>
    <p:sldId id="315" r:id="rId26"/>
    <p:sldId id="316" r:id="rId27"/>
    <p:sldId id="317" r:id="rId28"/>
    <p:sldId id="320" r:id="rId29"/>
    <p:sldId id="319"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60"/>
  </p:normalViewPr>
  <p:slideViewPr>
    <p:cSldViewPr>
      <p:cViewPr varScale="1">
        <p:scale>
          <a:sx n="86" d="100"/>
          <a:sy n="86" d="100"/>
        </p:scale>
        <p:origin x="15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tr-TR" altLang="zh-CN" smtClean="0"/>
              <a:t>Asıl başlık stili için tıklatın</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ltLang="zh-CN" smtClean="0"/>
              <a:t>Asıl alt başlık stilini düzenlemek için tıklatın</a:t>
            </a:r>
            <a:endParaRPr lang="zh-CN" altLang="en-US"/>
          </a:p>
        </p:txBody>
      </p:sp>
      <p:sp>
        <p:nvSpPr>
          <p:cNvPr id="4" name="日期占位符 3"/>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tr-TR" altLang="zh-CN" smtClean="0"/>
              <a:t>Asıl başlık stili için tıklatın</a:t>
            </a:r>
            <a:endParaRPr lang="zh-CN" altLang="en-US"/>
          </a:p>
        </p:txBody>
      </p:sp>
      <p:sp>
        <p:nvSpPr>
          <p:cNvPr id="3" name="竖排文字占位符 2"/>
          <p:cNvSpPr>
            <a:spLocks noGrp="1"/>
          </p:cNvSpPr>
          <p:nvPr>
            <p:ph type="body" orient="vert" idx="1"/>
          </p:nvPr>
        </p:nvSpPr>
        <p:spPr/>
        <p:txBody>
          <a:bodyPr vert="eaVert"/>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
        <p:nvSpPr>
          <p:cNvPr id="4" name="日期占位符 3"/>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tr-TR" altLang="zh-CN" smtClean="0"/>
              <a:t>Asıl başlık stili için tıklatın</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
        <p:nvSpPr>
          <p:cNvPr id="4" name="日期占位符 3"/>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tr-TR" altLang="zh-CN" smtClean="0"/>
              <a:t>Asıl başlık stili için tıklatın</a:t>
            </a:r>
            <a:endParaRPr lang="zh-CN" altLang="en-US"/>
          </a:p>
        </p:txBody>
      </p:sp>
      <p:sp>
        <p:nvSpPr>
          <p:cNvPr id="3" name="内容占位符 2"/>
          <p:cNvSpPr>
            <a:spLocks noGrp="1"/>
          </p:cNvSpPr>
          <p:nvPr>
            <p:ph idx="1"/>
          </p:nvPr>
        </p:nvSpPr>
        <p:spPr/>
        <p:txBody>
          <a:bodyPr/>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
        <p:nvSpPr>
          <p:cNvPr id="4" name="日期占位符 3"/>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tr-TR" altLang="zh-CN" smtClean="0"/>
              <a:t>Asıl başlık stili için tıklatın</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ltLang="zh-CN" smtClean="0"/>
              <a:t>Asıl metin stillerini düzenlemek için tıklatın</a:t>
            </a:r>
          </a:p>
        </p:txBody>
      </p:sp>
      <p:sp>
        <p:nvSpPr>
          <p:cNvPr id="4" name="日期占位符 3"/>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tr-TR" altLang="zh-CN" smtClean="0"/>
              <a:t>Asıl başlık stili için tıklatın</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
        <p:nvSpPr>
          <p:cNvPr id="5" name="日期占位符 4"/>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tr-TR" altLang="zh-CN" smtClean="0"/>
              <a:t>Asıl başlık stili için tıklatın</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smtClean="0"/>
              <a:t>Asıl metin stillerini düzenlemek için tıklatın</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smtClean="0"/>
              <a:t>Asıl metin stillerini düzenlemek için tıklatın</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
        <p:nvSpPr>
          <p:cNvPr id="7" name="日期占位符 6"/>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tr-TR" altLang="zh-CN" smtClean="0"/>
              <a:t>Asıl başlık stili için tıklatın</a:t>
            </a:r>
            <a:endParaRPr lang="zh-CN" altLang="en-US"/>
          </a:p>
        </p:txBody>
      </p:sp>
      <p:sp>
        <p:nvSpPr>
          <p:cNvPr id="3" name="日期占位符 2"/>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tr-TR" altLang="zh-CN" smtClean="0"/>
              <a:t>Asıl başlık stili için tıklatın</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smtClean="0"/>
              <a:t>Asıl metin stillerini düzenlemek için tıklatın</a:t>
            </a:r>
          </a:p>
        </p:txBody>
      </p:sp>
      <p:sp>
        <p:nvSpPr>
          <p:cNvPr id="5" name="日期占位符 4"/>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tr-TR" altLang="zh-CN" smtClean="0"/>
              <a:t>Asıl başlık stili için tıklatın</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ltLang="zh-CN" smtClean="0"/>
              <a:t>Resim eklemek için simgeyi tıklatın</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smtClean="0"/>
              <a:t>Asıl metin stillerini düzenlemek için tıklatın</a:t>
            </a:r>
          </a:p>
        </p:txBody>
      </p:sp>
      <p:sp>
        <p:nvSpPr>
          <p:cNvPr id="5" name="日期占位符 4"/>
          <p:cNvSpPr>
            <a:spLocks noGrp="1"/>
          </p:cNvSpPr>
          <p:nvPr>
            <p:ph type="dt" sz="half" idx="10"/>
          </p:nvPr>
        </p:nvSpPr>
        <p:spPr/>
        <p:txBody>
          <a:bodyPr/>
          <a:lstStyle/>
          <a:p>
            <a:fld id="{12A348FA-AEB8-4D8A-804C-2EC261FCD0F5}" type="datetimeFigureOut">
              <a:rPr lang="zh-CN" altLang="en-US" smtClean="0"/>
              <a:pPr/>
              <a:t>2019/12/20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46EDB-96B7-47B5-8F81-73BFF877C50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348FA-AEB8-4D8A-804C-2EC261FCD0F5}" type="datetimeFigureOut">
              <a:rPr lang="zh-CN" altLang="en-US" smtClean="0"/>
              <a:pPr/>
              <a:t>2019/12/20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46EDB-96B7-47B5-8F81-73BFF877C50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71490" y="5157192"/>
            <a:ext cx="7772400" cy="742954"/>
          </a:xfrm>
        </p:spPr>
        <p:txBody>
          <a:bodyPr>
            <a:noAutofit/>
          </a:bodyPr>
          <a:lstStyle/>
          <a:p>
            <a:r>
              <a:rPr lang="tr-TR" sz="2400" dirty="0" smtClean="0">
                <a:solidFill>
                  <a:schemeClr val="bg1"/>
                </a:solidFill>
                <a:latin typeface="Arial" pitchFamily="34" charset="0"/>
                <a:cs typeface="Arial" pitchFamily="34" charset="0"/>
              </a:rPr>
              <a:t>Nevzat Hüseyin Tiryaki Mesleki ve Teknik Anadolu Lisesi</a:t>
            </a:r>
            <a:endParaRPr lang="zh-CN" altLang="en-US" sz="2400" dirty="0">
              <a:solidFill>
                <a:srgbClr val="FFC000"/>
              </a:solidFill>
              <a:latin typeface="Arial Unicode MS" pitchFamily="34" charset="-122"/>
              <a:ea typeface="Arial Unicode MS" pitchFamily="34" charset="-122"/>
              <a:cs typeface="Arial Unicode MS" pitchFamily="34" charset="-122"/>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260648"/>
            <a:ext cx="1679775" cy="1090119"/>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1080120" cy="1080120"/>
          </a:xfrm>
          <a:prstGeom prst="rect">
            <a:avLst/>
          </a:prstGeom>
        </p:spPr>
      </p:pic>
      <p:sp>
        <p:nvSpPr>
          <p:cNvPr id="7" name="标题 1"/>
          <p:cNvSpPr txBox="1">
            <a:spLocks/>
          </p:cNvSpPr>
          <p:nvPr/>
        </p:nvSpPr>
        <p:spPr>
          <a:xfrm>
            <a:off x="4826260" y="6115046"/>
            <a:ext cx="4964088" cy="7429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zh-CN" sz="2400" dirty="0" smtClean="0">
                <a:solidFill>
                  <a:srgbClr val="FF0000"/>
                </a:solidFill>
                <a:latin typeface="Arial" pitchFamily="34" charset="0"/>
                <a:cs typeface="Arial" pitchFamily="34" charset="0"/>
              </a:rPr>
              <a:t>Geleceğe Açılan Kapınız…</a:t>
            </a:r>
            <a:endParaRPr lang="zh-CN" altLang="en-US" sz="2400" dirty="0">
              <a:solidFill>
                <a:srgbClr val="FF00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85720" y="928670"/>
            <a:ext cx="8229600" cy="1000132"/>
          </a:xfrm>
        </p:spPr>
        <p:txBody>
          <a:bodyPr>
            <a:normAutofit fontScale="90000"/>
          </a:bodyPr>
          <a:lstStyle/>
          <a:p>
            <a:pPr algn="l"/>
            <a:r>
              <a:rPr lang="tr-TR" sz="3600" dirty="0" smtClean="0">
                <a:solidFill>
                  <a:schemeClr val="bg1"/>
                </a:solidFill>
                <a:latin typeface="Times New Roman" pitchFamily="18" charset="0"/>
                <a:cs typeface="Times New Roman" pitchFamily="18" charset="0"/>
              </a:rPr>
              <a:t>Veri Tabanı Programcılığı</a:t>
            </a:r>
            <a:r>
              <a:rPr lang="en-US" altLang="ko-KR" sz="4000" dirty="0" smtClean="0">
                <a:solidFill>
                  <a:schemeClr val="bg1"/>
                </a:solidFill>
                <a:effectLst>
                  <a:outerShdw blurRad="31750" dist="25400" dir="5400000" algn="tl" rotWithShape="0">
                    <a:srgbClr val="000000">
                      <a:alpha val="25000"/>
                    </a:srgbClr>
                  </a:outerShdw>
                </a:effectLst>
                <a:latin typeface="Times New Roman" pitchFamily="18" charset="0"/>
              </a:rPr>
              <a:t/>
            </a:r>
            <a:br>
              <a:rPr lang="en-US" altLang="ko-KR" sz="4000" dirty="0" smtClean="0">
                <a:solidFill>
                  <a:schemeClr val="bg1"/>
                </a:solidFill>
                <a:effectLst>
                  <a:outerShdw blurRad="31750" dist="25400" dir="5400000" algn="tl" rotWithShape="0">
                    <a:srgbClr val="000000">
                      <a:alpha val="25000"/>
                    </a:srgbClr>
                  </a:outerShdw>
                </a:effectLst>
                <a:latin typeface="Times New Roman" pitchFamily="18" charset="0"/>
              </a:rPr>
            </a:b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pic>
        <p:nvPicPr>
          <p:cNvPr id="6" name="Picture 5" descr="200045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2860" y="4725144"/>
            <a:ext cx="1871660" cy="176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a:spLocks noGrp="1"/>
          </p:cNvSpPr>
          <p:nvPr>
            <p:ph idx="1"/>
          </p:nvPr>
        </p:nvSpPr>
        <p:spPr>
          <a:xfrm>
            <a:off x="357158" y="2000240"/>
            <a:ext cx="8286808" cy="4429156"/>
          </a:xfrm>
        </p:spPr>
        <p:txBody>
          <a:bodyPr>
            <a:normAutofit/>
          </a:bodyPr>
          <a:lstStyle/>
          <a:p>
            <a:pPr>
              <a:buNone/>
            </a:pPr>
            <a:r>
              <a:rPr lang="tr-TR" altLang="ko-KR" sz="2800" b="1" dirty="0" smtClean="0">
                <a:solidFill>
                  <a:schemeClr val="bg2">
                    <a:lumMod val="75000"/>
                  </a:schemeClr>
                </a:solidFill>
                <a:latin typeface="Arial" pitchFamily="34" charset="0"/>
                <a:cs typeface="Arial" pitchFamily="34" charset="0"/>
              </a:rPr>
              <a:t>İş Bulma İmkanları ve Koşulları</a:t>
            </a:r>
          </a:p>
          <a:p>
            <a:pPr>
              <a:buNone/>
            </a:pPr>
            <a:endParaRPr lang="tr-TR" altLang="ko-KR" sz="2800" b="1" dirty="0" smtClean="0">
              <a:solidFill>
                <a:schemeClr val="bg2">
                  <a:lumMod val="75000"/>
                </a:schemeClr>
              </a:solidFill>
              <a:latin typeface="Arial" pitchFamily="34" charset="0"/>
              <a:cs typeface="Arial" pitchFamily="34" charset="0"/>
            </a:endParaRPr>
          </a:p>
          <a:p>
            <a:pPr marL="365125" lvl="3" indent="-255588">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Veri Tabanı programcısı,  büro ortamında çalışır ve genellikle programlama ve görsel unsurlarla   uğraşır.  Çalışırken diğer meslektaşlarıyla ve iş sahipleriyle etkileşim hâlindedir. İş oturarak yürütülür, ortam genellikle sessizdir.</a:t>
            </a:r>
          </a:p>
          <a:p>
            <a:pPr>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14324" y="836712"/>
            <a:ext cx="8229600" cy="1000132"/>
          </a:xfrm>
        </p:spPr>
        <p:txBody>
          <a:bodyPr>
            <a:normAutofit/>
          </a:bodyPr>
          <a:lstStyle/>
          <a:p>
            <a:r>
              <a:rPr lang="tr-TR" sz="3600" dirty="0" smtClean="0">
                <a:solidFill>
                  <a:schemeClr val="bg1"/>
                </a:solidFill>
                <a:latin typeface="Arial" pitchFamily="34" charset="0"/>
                <a:cs typeface="Arial" pitchFamily="34" charset="0"/>
              </a:rPr>
              <a:t>Elektrik / Elektronik Teknolojileri Alanı</a:t>
            </a: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28596" y="2071678"/>
            <a:ext cx="8001056" cy="4429156"/>
          </a:xfrm>
        </p:spPr>
        <p:txBody>
          <a:bodyPr>
            <a:normAutofit fontScale="77500" lnSpcReduction="20000"/>
          </a:bodyPr>
          <a:lstStyle/>
          <a:p>
            <a:pPr>
              <a:buClr>
                <a:schemeClr val="bg1"/>
              </a:buClr>
            </a:pPr>
            <a:r>
              <a:rPr lang="tr-TR" sz="3600" dirty="0">
                <a:solidFill>
                  <a:schemeClr val="bg1"/>
                </a:solidFill>
              </a:rPr>
              <a:t>Elektrik-Elektronik Teknolojisi alanı bugün diğer tüm alanları geliştiren, temel ve üretken bir sanayiye dönüşmüş durumdadır.</a:t>
            </a:r>
          </a:p>
          <a:p>
            <a:pPr>
              <a:buClr>
                <a:schemeClr val="bg1"/>
              </a:buClr>
              <a:buNone/>
            </a:pPr>
            <a:endParaRPr lang="tr-TR" sz="3600" dirty="0">
              <a:solidFill>
                <a:schemeClr val="bg1"/>
              </a:solidFill>
            </a:endParaRPr>
          </a:p>
          <a:p>
            <a:pPr>
              <a:buClr>
                <a:schemeClr val="bg1"/>
              </a:buClr>
            </a:pPr>
            <a:r>
              <a:rPr lang="tr-TR" sz="3600" dirty="0">
                <a:solidFill>
                  <a:schemeClr val="bg1"/>
                </a:solidFill>
              </a:rPr>
              <a:t>Türk elektrik-elektronik sanayinin Türkiye ekonomisi içerisindeki payı her geçen gün artmaktadır. Sektörün sürekli gelişiyor ve kendini yeniliyor olması, dünya teknolojilerine uyum sağlamada ve yeni teknolojileri benimsemede gösterdiği çabukluk, sektörün parlak geleceğine işaret etmektedir.</a:t>
            </a:r>
          </a:p>
          <a:p>
            <a:pPr>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996342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1 İçerik Yer Tutucusu"/>
          <p:cNvSpPr>
            <a:spLocks noGrp="1"/>
          </p:cNvSpPr>
          <p:nvPr>
            <p:ph idx="1"/>
          </p:nvPr>
        </p:nvSpPr>
        <p:spPr>
          <a:xfrm>
            <a:off x="457200" y="2147044"/>
            <a:ext cx="8229600" cy="4234284"/>
          </a:xfrm>
        </p:spPr>
        <p:txBody>
          <a:bodyPr>
            <a:normAutofit lnSpcReduction="10000"/>
          </a:bodyPr>
          <a:lstStyle/>
          <a:p>
            <a:pPr lvl="1">
              <a:buFont typeface="Wingdings" pitchFamily="2" charset="2"/>
              <a:buChar char="ü"/>
            </a:pPr>
            <a:r>
              <a:rPr lang="tr-TR" sz="2400" dirty="0" smtClean="0">
                <a:solidFill>
                  <a:schemeClr val="bg1"/>
                </a:solidFill>
              </a:rPr>
              <a:t>Bobinaj,</a:t>
            </a:r>
            <a:endParaRPr lang="tr-TR" sz="1600" dirty="0" smtClean="0">
              <a:solidFill>
                <a:schemeClr val="bg1"/>
              </a:solidFill>
            </a:endParaRPr>
          </a:p>
          <a:p>
            <a:pPr lvl="1">
              <a:buFont typeface="Wingdings" pitchFamily="2" charset="2"/>
              <a:buChar char="ü"/>
            </a:pPr>
            <a:r>
              <a:rPr lang="tr-TR" sz="2400" dirty="0" smtClean="0">
                <a:solidFill>
                  <a:schemeClr val="bg1"/>
                </a:solidFill>
              </a:rPr>
              <a:t>Büro Makineleri Teknik Servisi,</a:t>
            </a:r>
            <a:endParaRPr lang="tr-TR" sz="1600" dirty="0" smtClean="0">
              <a:solidFill>
                <a:schemeClr val="bg1"/>
              </a:solidFill>
            </a:endParaRPr>
          </a:p>
          <a:p>
            <a:pPr lvl="1">
              <a:buFont typeface="Wingdings" pitchFamily="2" charset="2"/>
              <a:buChar char="ü"/>
            </a:pPr>
            <a:r>
              <a:rPr lang="tr-TR" sz="2400" dirty="0" smtClean="0">
                <a:solidFill>
                  <a:schemeClr val="bg1"/>
                </a:solidFill>
              </a:rPr>
              <a:t>Elektrik Tesisatları ve Pano Montörlüğü,</a:t>
            </a:r>
            <a:endParaRPr lang="tr-TR" sz="1600" dirty="0" smtClean="0">
              <a:solidFill>
                <a:schemeClr val="bg1"/>
              </a:solidFill>
            </a:endParaRPr>
          </a:p>
          <a:p>
            <a:pPr lvl="1">
              <a:buFont typeface="Wingdings" pitchFamily="2" charset="2"/>
              <a:buChar char="ü"/>
            </a:pPr>
            <a:r>
              <a:rPr lang="tr-TR" sz="2400" dirty="0" smtClean="0">
                <a:solidFill>
                  <a:schemeClr val="bg1"/>
                </a:solidFill>
              </a:rPr>
              <a:t>Elektrikli Ev Aletleri Teknik Servisi,</a:t>
            </a:r>
            <a:endParaRPr lang="tr-TR" sz="1600" dirty="0" smtClean="0">
              <a:solidFill>
                <a:schemeClr val="bg1"/>
              </a:solidFill>
            </a:endParaRPr>
          </a:p>
          <a:p>
            <a:pPr lvl="1">
              <a:buFont typeface="Wingdings" pitchFamily="2" charset="2"/>
              <a:buChar char="ü"/>
            </a:pPr>
            <a:r>
              <a:rPr lang="tr-TR" sz="2400" dirty="0" smtClean="0">
                <a:solidFill>
                  <a:schemeClr val="bg1"/>
                </a:solidFill>
              </a:rPr>
              <a:t>Elektromekanik Taşıyıcılar Bakım Onarım,</a:t>
            </a:r>
            <a:endParaRPr lang="tr-TR" sz="1600" dirty="0" smtClean="0">
              <a:solidFill>
                <a:schemeClr val="bg1"/>
              </a:solidFill>
            </a:endParaRPr>
          </a:p>
          <a:p>
            <a:pPr lvl="1">
              <a:buFont typeface="Wingdings" pitchFamily="2" charset="2"/>
              <a:buChar char="ü"/>
            </a:pPr>
            <a:r>
              <a:rPr lang="tr-TR" sz="2400" dirty="0" smtClean="0">
                <a:solidFill>
                  <a:schemeClr val="bg1"/>
                </a:solidFill>
              </a:rPr>
              <a:t>Endüstriyel Bakım Onarım,</a:t>
            </a:r>
            <a:endParaRPr lang="tr-TR" sz="1600" dirty="0" smtClean="0">
              <a:solidFill>
                <a:schemeClr val="bg1"/>
              </a:solidFill>
            </a:endParaRPr>
          </a:p>
          <a:p>
            <a:pPr lvl="1">
              <a:buFont typeface="Wingdings" pitchFamily="2" charset="2"/>
              <a:buChar char="ü"/>
            </a:pPr>
            <a:r>
              <a:rPr lang="tr-TR" sz="2400" dirty="0" smtClean="0">
                <a:solidFill>
                  <a:schemeClr val="bg1"/>
                </a:solidFill>
              </a:rPr>
              <a:t>Görüntü ve Ses Sistemleri,</a:t>
            </a:r>
            <a:endParaRPr lang="tr-TR" sz="1600" dirty="0" smtClean="0">
              <a:solidFill>
                <a:schemeClr val="bg1"/>
              </a:solidFill>
            </a:endParaRPr>
          </a:p>
          <a:p>
            <a:pPr lvl="1">
              <a:buFont typeface="Wingdings" pitchFamily="2" charset="2"/>
              <a:buChar char="ü"/>
            </a:pPr>
            <a:r>
              <a:rPr lang="tr-TR" sz="2400" dirty="0" smtClean="0">
                <a:solidFill>
                  <a:schemeClr val="bg1"/>
                </a:solidFill>
              </a:rPr>
              <a:t>Güvenlik Sistemleri,</a:t>
            </a:r>
            <a:endParaRPr lang="tr-TR" sz="1600" dirty="0" smtClean="0">
              <a:solidFill>
                <a:schemeClr val="bg1"/>
              </a:solidFill>
            </a:endParaRPr>
          </a:p>
          <a:p>
            <a:pPr lvl="1">
              <a:buFont typeface="Wingdings" pitchFamily="2" charset="2"/>
              <a:buChar char="ü"/>
            </a:pPr>
            <a:r>
              <a:rPr lang="tr-TR" sz="2400" dirty="0" smtClean="0">
                <a:solidFill>
                  <a:schemeClr val="bg1"/>
                </a:solidFill>
              </a:rPr>
              <a:t>Haberleşme Sistemleri,</a:t>
            </a:r>
            <a:endParaRPr lang="tr-TR" sz="1600" dirty="0" smtClean="0">
              <a:solidFill>
                <a:schemeClr val="bg1"/>
              </a:solidFill>
            </a:endParaRPr>
          </a:p>
          <a:p>
            <a:pPr lvl="1">
              <a:buFont typeface="Wingdings" pitchFamily="2" charset="2"/>
              <a:buChar char="ü"/>
            </a:pPr>
            <a:r>
              <a:rPr lang="tr-TR" sz="2400" dirty="0" smtClean="0">
                <a:solidFill>
                  <a:schemeClr val="bg1"/>
                </a:solidFill>
              </a:rPr>
              <a:t>Yüksek Gerilim Sistemleri.</a:t>
            </a:r>
            <a:endParaRPr lang="tr-TR" dirty="0">
              <a:solidFill>
                <a:schemeClr val="bg1"/>
              </a:solidFill>
            </a:endParaRPr>
          </a:p>
        </p:txBody>
      </p:sp>
      <p:sp>
        <p:nvSpPr>
          <p:cNvPr id="7" name="2 Başlık"/>
          <p:cNvSpPr>
            <a:spLocks noGrp="1"/>
          </p:cNvSpPr>
          <p:nvPr>
            <p:ph type="title"/>
          </p:nvPr>
        </p:nvSpPr>
        <p:spPr>
          <a:xfrm>
            <a:off x="500034" y="908720"/>
            <a:ext cx="8229600" cy="1143000"/>
          </a:xfrm>
        </p:spPr>
        <p:txBody>
          <a:bodyPr/>
          <a:lstStyle/>
          <a:p>
            <a:pPr eaLnBrk="1" fontAlgn="auto" hangingPunct="1">
              <a:spcAft>
                <a:spcPts val="0"/>
              </a:spcAft>
              <a:defRPr/>
            </a:pPr>
            <a:r>
              <a:rPr lang="tr-TR" sz="3200" dirty="0" smtClean="0">
                <a:solidFill>
                  <a:schemeClr val="bg1"/>
                </a:solidFill>
                <a:effectLst/>
              </a:rPr>
              <a:t>Elektrik Elektronik Teknolojisi Alanı Dalları</a:t>
            </a:r>
            <a:endParaRPr lang="tr-TR" sz="3200" dirty="0">
              <a:solidFill>
                <a:schemeClr val="bg1"/>
              </a:solidFill>
            </a:endParaRPr>
          </a:p>
        </p:txBody>
      </p:sp>
    </p:spTree>
    <p:extLst>
      <p:ext uri="{BB962C8B-B14F-4D97-AF65-F5344CB8AC3E}">
        <p14:creationId xmlns:p14="http://schemas.microsoft.com/office/powerpoint/2010/main" val="3974044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1 İçerik Yer Tutucusu"/>
          <p:cNvSpPr>
            <a:spLocks noGrp="1"/>
          </p:cNvSpPr>
          <p:nvPr>
            <p:ph idx="1"/>
          </p:nvPr>
        </p:nvSpPr>
        <p:spPr>
          <a:xfrm>
            <a:off x="457200" y="2489250"/>
            <a:ext cx="8229600" cy="3604046"/>
          </a:xfrm>
        </p:spPr>
        <p:txBody>
          <a:bodyPr/>
          <a:lstStyle/>
          <a:p>
            <a:pPr eaLnBrk="1" hangingPunct="1">
              <a:buClr>
                <a:schemeClr val="bg1"/>
              </a:buClr>
            </a:pPr>
            <a:endParaRPr lang="tr-TR" dirty="0" smtClean="0">
              <a:latin typeface="Comic Sans MS" pitchFamily="66" charset="0"/>
            </a:endParaRPr>
          </a:p>
          <a:p>
            <a:r>
              <a:rPr lang="tr-TR" sz="3200" dirty="0" smtClean="0">
                <a:solidFill>
                  <a:schemeClr val="bg1"/>
                </a:solidFill>
              </a:rPr>
              <a:t>Elektrik tesisatları ve pano montörlüğü meslek elemanının sahip olması gereken, bina içi ve dışı elektrik tesisatının ve tüm elektrik panolarının kurulumunu ve bakım onarımını yapma yeterliklerini kazandırmaya yönelik eğitim ve öğretim verilen daldır.</a:t>
            </a:r>
          </a:p>
        </p:txBody>
      </p:sp>
      <p:sp>
        <p:nvSpPr>
          <p:cNvPr id="7" name="2 Başlık"/>
          <p:cNvSpPr>
            <a:spLocks noGrp="1"/>
          </p:cNvSpPr>
          <p:nvPr>
            <p:ph type="title"/>
          </p:nvPr>
        </p:nvSpPr>
        <p:spPr>
          <a:xfrm>
            <a:off x="457200" y="1196752"/>
            <a:ext cx="8229600" cy="1428760"/>
          </a:xfrm>
        </p:spPr>
        <p:txBody>
          <a:bodyPr>
            <a:noAutofit/>
          </a:bodyPr>
          <a:lstStyle/>
          <a:p>
            <a:pPr eaLnBrk="1" fontAlgn="auto" hangingPunct="1">
              <a:spcAft>
                <a:spcPts val="0"/>
              </a:spcAft>
              <a:defRPr/>
            </a:pPr>
            <a:r>
              <a:rPr lang="tr-TR" sz="3600" dirty="0" smtClean="0">
                <a:solidFill>
                  <a:schemeClr val="bg1"/>
                </a:solidFill>
              </a:rPr>
              <a:t>Elektrik Tesisatları ve Pano </a:t>
            </a:r>
            <a:r>
              <a:rPr lang="tr-TR" sz="3600" dirty="0" err="1" smtClean="0">
                <a:solidFill>
                  <a:schemeClr val="bg1"/>
                </a:solidFill>
              </a:rPr>
              <a:t>Montörlüğü</a:t>
            </a:r>
            <a:r>
              <a:rPr lang="tr-TR" sz="3600" dirty="0" smtClean="0">
                <a:solidFill>
                  <a:schemeClr val="bg1"/>
                </a:solidFill>
              </a:rPr>
              <a:t/>
            </a:r>
            <a:br>
              <a:rPr lang="tr-TR" sz="3600" dirty="0" smtClean="0">
                <a:solidFill>
                  <a:schemeClr val="bg1"/>
                </a:solidFill>
              </a:rPr>
            </a:br>
            <a:endParaRPr lang="tr-TR" sz="3600" dirty="0">
              <a:solidFill>
                <a:schemeClr val="bg1"/>
              </a:solidFill>
            </a:endParaRPr>
          </a:p>
        </p:txBody>
      </p:sp>
    </p:spTree>
    <p:extLst>
      <p:ext uri="{BB962C8B-B14F-4D97-AF65-F5344CB8AC3E}">
        <p14:creationId xmlns:p14="http://schemas.microsoft.com/office/powerpoint/2010/main" val="256962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5 İçerik Yer Tutucusu"/>
          <p:cNvSpPr txBox="1">
            <a:spLocks/>
          </p:cNvSpPr>
          <p:nvPr/>
        </p:nvSpPr>
        <p:spPr>
          <a:xfrm>
            <a:off x="457200" y="2503438"/>
            <a:ext cx="8229600" cy="423793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n-NO" dirty="0" smtClean="0">
                <a:solidFill>
                  <a:schemeClr val="bg1"/>
                </a:solidFill>
              </a:rPr>
              <a:t>Elektrik-elektronik teknolojisi alanından mezun olan</a:t>
            </a:r>
            <a:r>
              <a:rPr lang="tr-TR" dirty="0" smtClean="0">
                <a:solidFill>
                  <a:schemeClr val="bg1"/>
                </a:solidFill>
              </a:rPr>
              <a:t> öğrenciler, seçtikleri dal/meslekte kazandıkları yeterlikler doğrultusunda;</a:t>
            </a:r>
          </a:p>
          <a:p>
            <a:r>
              <a:rPr lang="tr-TR" dirty="0" smtClean="0">
                <a:solidFill>
                  <a:schemeClr val="bg1"/>
                </a:solidFill>
              </a:rPr>
              <a:t>1. Elektrik makineleri bobin sarım atölyelerinde,</a:t>
            </a:r>
          </a:p>
          <a:p>
            <a:r>
              <a:rPr lang="tr-TR" dirty="0" smtClean="0">
                <a:solidFill>
                  <a:schemeClr val="bg1"/>
                </a:solidFill>
              </a:rPr>
              <a:t>2. Büro makineleri teknik servislerinde,</a:t>
            </a:r>
          </a:p>
          <a:p>
            <a:r>
              <a:rPr lang="tr-TR" dirty="0" smtClean="0">
                <a:solidFill>
                  <a:schemeClr val="bg1"/>
                </a:solidFill>
              </a:rPr>
              <a:t>3. Elektrik tesisatçılarında,</a:t>
            </a:r>
          </a:p>
          <a:p>
            <a:r>
              <a:rPr lang="tr-TR" dirty="0" smtClean="0">
                <a:solidFill>
                  <a:schemeClr val="bg1"/>
                </a:solidFill>
              </a:rPr>
              <a:t>4. Elektrik pano kurulum atölyelerinde,</a:t>
            </a:r>
          </a:p>
          <a:p>
            <a:r>
              <a:rPr lang="tr-TR" dirty="0" smtClean="0">
                <a:solidFill>
                  <a:schemeClr val="bg1"/>
                </a:solidFill>
              </a:rPr>
              <a:t>5. Asansör ve yürüyen merdiven teknik servislerinde,</a:t>
            </a:r>
          </a:p>
          <a:p>
            <a:endParaRPr lang="tr-TR" dirty="0" smtClean="0"/>
          </a:p>
          <a:p>
            <a:endParaRPr lang="tr-TR" dirty="0" smtClean="0">
              <a:solidFill>
                <a:schemeClr val="bg1"/>
              </a:solidFill>
            </a:endParaRPr>
          </a:p>
          <a:p>
            <a:endParaRPr lang="tr-TR" dirty="0" smtClean="0">
              <a:solidFill>
                <a:schemeClr val="bg1"/>
              </a:solidFill>
            </a:endParaRPr>
          </a:p>
          <a:p>
            <a:endParaRPr lang="tr-TR" dirty="0" smtClean="0">
              <a:solidFill>
                <a:schemeClr val="bg1"/>
              </a:solidFill>
            </a:endParaRPr>
          </a:p>
          <a:p>
            <a:pPr>
              <a:buFont typeface="Wingdings 3" pitchFamily="18" charset="2"/>
              <a:buNone/>
            </a:pPr>
            <a:endParaRPr lang="tr-TR" dirty="0" smtClean="0">
              <a:solidFill>
                <a:schemeClr val="bg1"/>
              </a:solidFill>
            </a:endParaRPr>
          </a:p>
        </p:txBody>
      </p:sp>
      <p:sp>
        <p:nvSpPr>
          <p:cNvPr id="9" name="2 Başlık"/>
          <p:cNvSpPr>
            <a:spLocks noGrp="1"/>
          </p:cNvSpPr>
          <p:nvPr>
            <p:ph type="title"/>
          </p:nvPr>
        </p:nvSpPr>
        <p:spPr>
          <a:xfrm>
            <a:off x="438099" y="1277888"/>
            <a:ext cx="8229600" cy="1143000"/>
          </a:xfrm>
        </p:spPr>
        <p:txBody>
          <a:bodyPr>
            <a:normAutofit fontScale="90000"/>
          </a:bodyPr>
          <a:lstStyle/>
          <a:p>
            <a:pPr algn="ctr" eaLnBrk="1" fontAlgn="auto" hangingPunct="1">
              <a:spcAft>
                <a:spcPts val="0"/>
              </a:spcAft>
              <a:defRPr/>
            </a:pPr>
            <a:r>
              <a:rPr lang="tr-TR" sz="4000" dirty="0" smtClean="0">
                <a:solidFill>
                  <a:schemeClr val="bg1"/>
                </a:solidFill>
              </a:rPr>
              <a:t>Elektrik-Elektronik Alanının İş Bulma İmkanları</a:t>
            </a:r>
            <a:br>
              <a:rPr lang="tr-TR" sz="4000" dirty="0" smtClean="0">
                <a:solidFill>
                  <a:schemeClr val="bg1"/>
                </a:solidFill>
              </a:rPr>
            </a:br>
            <a:endParaRPr lang="tr-TR" sz="4000" dirty="0">
              <a:solidFill>
                <a:schemeClr val="bg1"/>
              </a:solidFill>
            </a:endParaRPr>
          </a:p>
        </p:txBody>
      </p:sp>
    </p:spTree>
    <p:extLst>
      <p:ext uri="{BB962C8B-B14F-4D97-AF65-F5344CB8AC3E}">
        <p14:creationId xmlns:p14="http://schemas.microsoft.com/office/powerpoint/2010/main" val="1515937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14324" y="836712"/>
            <a:ext cx="8229600" cy="1000132"/>
          </a:xfrm>
        </p:spPr>
        <p:txBody>
          <a:bodyPr>
            <a:normAutofit/>
          </a:bodyPr>
          <a:lstStyle/>
          <a:p>
            <a:r>
              <a:rPr lang="tr-TR" sz="3600" dirty="0" smtClean="0">
                <a:solidFill>
                  <a:schemeClr val="bg1"/>
                </a:solidFill>
                <a:latin typeface="Arial" pitchFamily="34" charset="0"/>
                <a:cs typeface="Arial" pitchFamily="34" charset="0"/>
              </a:rPr>
              <a:t>Metal Teknolojileri Alanı</a:t>
            </a: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28596" y="2071678"/>
            <a:ext cx="8001056" cy="4429156"/>
          </a:xfrm>
        </p:spPr>
        <p:txBody>
          <a:bodyPr>
            <a:normAutofit fontScale="55000" lnSpcReduction="20000"/>
          </a:bodyPr>
          <a:lstStyle/>
          <a:p>
            <a:pPr>
              <a:buFont typeface="Wingdings" pitchFamily="2" charset="2"/>
              <a:buChar char="Ø"/>
            </a:pPr>
            <a:r>
              <a:rPr lang="tr-TR" sz="4400" b="1" dirty="0">
                <a:solidFill>
                  <a:schemeClr val="bg1">
                    <a:lumMod val="95000"/>
                  </a:schemeClr>
                </a:solidFill>
                <a:latin typeface="+mj-lt"/>
              </a:rPr>
              <a:t>METAL TEKNOLOJİLERİ ALANINDA </a:t>
            </a:r>
          </a:p>
          <a:p>
            <a:pPr marL="137160" indent="0">
              <a:buNone/>
            </a:pPr>
            <a:r>
              <a:rPr lang="tr-TR" sz="4400" b="1" dirty="0">
                <a:solidFill>
                  <a:schemeClr val="bg1">
                    <a:lumMod val="95000"/>
                  </a:schemeClr>
                </a:solidFill>
                <a:latin typeface="+mj-lt"/>
              </a:rPr>
              <a:t> NE GİBİ İŞLEMLER YAPILIR?</a:t>
            </a:r>
          </a:p>
          <a:p>
            <a:pPr marL="137160" indent="0">
              <a:buNone/>
            </a:pPr>
            <a:r>
              <a:rPr lang="tr-TR" sz="3600" dirty="0">
                <a:solidFill>
                  <a:schemeClr val="bg1">
                    <a:lumMod val="95000"/>
                  </a:schemeClr>
                </a:solidFill>
                <a:latin typeface="+mj-lt"/>
                <a:cs typeface="Arial" pitchFamily="34" charset="0"/>
              </a:rPr>
              <a:t>       </a:t>
            </a:r>
          </a:p>
          <a:p>
            <a:pPr marL="137160" indent="0">
              <a:buNone/>
            </a:pPr>
            <a:r>
              <a:rPr lang="tr-TR" sz="3600" dirty="0">
                <a:solidFill>
                  <a:schemeClr val="bg1">
                    <a:lumMod val="95000"/>
                  </a:schemeClr>
                </a:solidFill>
                <a:latin typeface="+mj-lt"/>
                <a:cs typeface="Arial" pitchFamily="34" charset="0"/>
              </a:rPr>
              <a:t>        Metal teknolojisi; metal ve metal alaşımlarının sıcak ve soğuk olarak şekillendirildiği, çeşitli metallere  ısıl işlemlerin </a:t>
            </a:r>
            <a:r>
              <a:rPr lang="tr-TR" sz="3600" dirty="0" err="1">
                <a:solidFill>
                  <a:schemeClr val="bg1">
                    <a:lumMod val="95000"/>
                  </a:schemeClr>
                </a:solidFill>
                <a:latin typeface="+mj-lt"/>
                <a:cs typeface="Arial" pitchFamily="34" charset="0"/>
              </a:rPr>
              <a:t>uygulandığı,metallere</a:t>
            </a:r>
            <a:r>
              <a:rPr lang="tr-TR" sz="3600" dirty="0">
                <a:solidFill>
                  <a:schemeClr val="bg1">
                    <a:lumMod val="95000"/>
                  </a:schemeClr>
                </a:solidFill>
                <a:latin typeface="+mj-lt"/>
                <a:cs typeface="Arial" pitchFamily="34" charset="0"/>
              </a:rPr>
              <a:t> değişik konumlarda kaynak, perçin ve cıvata ile birleştirmelerin yapıldığı, metal mobilya ve doğrama, metal süsleme ve çelik konstrüksiyon işlerinin yapıldığı bir alandır.</a:t>
            </a:r>
          </a:p>
          <a:p>
            <a:pPr marL="137160" indent="0">
              <a:buNone/>
            </a:pPr>
            <a:r>
              <a:rPr lang="tr-TR" sz="3600" dirty="0">
                <a:solidFill>
                  <a:schemeClr val="bg1">
                    <a:lumMod val="95000"/>
                  </a:schemeClr>
                </a:solidFill>
                <a:latin typeface="+mj-lt"/>
                <a:cs typeface="Arial" pitchFamily="34" charset="0"/>
              </a:rPr>
              <a:t>       Metal Teknolojisi alanında; Metal Teknolojisi uygulamalarında yer alan meslek elemanlarını sektörün ihtiyaçları, bilimsel ve teknolojik gelişmeler doğrultusunda gerekli olan meslekî yeterlikleri kazanmış, nitelikli kişiler olarak yetiştirmek amaçlanmaktadır.</a:t>
            </a:r>
          </a:p>
          <a:p>
            <a:pPr>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01470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İçerik Yer Tutucusu 2"/>
          <p:cNvSpPr>
            <a:spLocks noGrp="1"/>
          </p:cNvSpPr>
          <p:nvPr>
            <p:ph idx="1"/>
          </p:nvPr>
        </p:nvSpPr>
        <p:spPr>
          <a:xfrm>
            <a:off x="179512" y="620688"/>
            <a:ext cx="8964488" cy="1800200"/>
          </a:xfrm>
        </p:spPr>
        <p:txBody>
          <a:bodyPr>
            <a:normAutofit/>
          </a:bodyPr>
          <a:lstStyle/>
          <a:p>
            <a:pPr marL="137160" indent="0">
              <a:buNone/>
            </a:pPr>
            <a:r>
              <a:rPr lang="tr-TR" sz="3200" dirty="0">
                <a:solidFill>
                  <a:schemeClr val="bg1">
                    <a:lumMod val="95000"/>
                  </a:schemeClr>
                </a:solidFill>
              </a:rPr>
              <a:t/>
            </a:r>
            <a:br>
              <a:rPr lang="tr-TR" sz="3200" dirty="0">
                <a:solidFill>
                  <a:schemeClr val="bg1">
                    <a:lumMod val="95000"/>
                  </a:schemeClr>
                </a:solidFill>
              </a:rPr>
            </a:br>
            <a:endParaRPr lang="tr-TR" sz="3200" dirty="0" smtClean="0">
              <a:solidFill>
                <a:schemeClr val="bg1">
                  <a:lumMod val="95000"/>
                </a:schemeClr>
              </a:solidFill>
            </a:endParaRPr>
          </a:p>
          <a:p>
            <a:pPr marL="137160" indent="0">
              <a:buNone/>
            </a:pPr>
            <a:r>
              <a:rPr lang="tr-TR" sz="3200" dirty="0" smtClean="0">
                <a:solidFill>
                  <a:schemeClr val="bg1">
                    <a:lumMod val="95000"/>
                  </a:schemeClr>
                </a:solidFill>
                <a:latin typeface="Arial" pitchFamily="34" charset="0"/>
                <a:cs typeface="Arial" pitchFamily="34" charset="0"/>
              </a:rPr>
              <a:t>METAL </a:t>
            </a:r>
            <a:r>
              <a:rPr lang="tr-TR" sz="3200" dirty="0">
                <a:solidFill>
                  <a:schemeClr val="bg1">
                    <a:lumMod val="95000"/>
                  </a:schemeClr>
                </a:solidFill>
                <a:latin typeface="Arial" pitchFamily="34" charset="0"/>
                <a:cs typeface="Arial" pitchFamily="34" charset="0"/>
              </a:rPr>
              <a:t>TEKNOLOJİSİ ALANI ALT DALLARI</a:t>
            </a:r>
          </a:p>
        </p:txBody>
      </p:sp>
      <p:sp>
        <p:nvSpPr>
          <p:cNvPr id="7" name="Dikdörtgen 6"/>
          <p:cNvSpPr/>
          <p:nvPr/>
        </p:nvSpPr>
        <p:spPr>
          <a:xfrm>
            <a:off x="395536" y="2276872"/>
            <a:ext cx="7128792" cy="3539430"/>
          </a:xfrm>
          <a:prstGeom prst="rect">
            <a:avLst/>
          </a:prstGeom>
        </p:spPr>
        <p:txBody>
          <a:bodyPr wrap="square">
            <a:spAutoFit/>
          </a:bodyPr>
          <a:lstStyle/>
          <a:p>
            <a:pPr marL="566738" indent="-457200">
              <a:buClr>
                <a:schemeClr val="tx1"/>
              </a:buClr>
              <a:buFont typeface="Wingdings" pitchFamily="2" charset="2"/>
              <a:buChar char="Ø"/>
            </a:pPr>
            <a:endParaRPr lang="tr-TR" sz="3200" dirty="0" smtClean="0">
              <a:solidFill>
                <a:schemeClr val="bg1">
                  <a:lumMod val="95000"/>
                </a:schemeClr>
              </a:solidFill>
              <a:latin typeface="Arial" pitchFamily="34" charset="0"/>
              <a:cs typeface="Arial" pitchFamily="34" charset="0"/>
            </a:endParaRPr>
          </a:p>
          <a:p>
            <a:pPr marL="566738" indent="-457200">
              <a:buClr>
                <a:schemeClr val="tx1"/>
              </a:buClr>
              <a:buFont typeface="Wingdings" pitchFamily="2" charset="2"/>
              <a:buChar char="Ø"/>
            </a:pPr>
            <a:r>
              <a:rPr lang="tr-TR" sz="3200" dirty="0" smtClean="0">
                <a:solidFill>
                  <a:schemeClr val="bg1">
                    <a:lumMod val="95000"/>
                  </a:schemeClr>
                </a:solidFill>
                <a:latin typeface="Arial" pitchFamily="34" charset="0"/>
                <a:cs typeface="Arial" pitchFamily="34" charset="0"/>
              </a:rPr>
              <a:t>KAYNAKÇILIK</a:t>
            </a:r>
            <a:endParaRPr lang="tr-TR" sz="3200" dirty="0">
              <a:solidFill>
                <a:schemeClr val="bg1">
                  <a:lumMod val="95000"/>
                </a:schemeClr>
              </a:solidFill>
              <a:latin typeface="Arial" pitchFamily="34" charset="0"/>
              <a:cs typeface="Arial" pitchFamily="34" charset="0"/>
            </a:endParaRPr>
          </a:p>
          <a:p>
            <a:pPr marL="566738" indent="-457200">
              <a:buClr>
                <a:schemeClr val="tx1">
                  <a:lumMod val="95000"/>
                </a:schemeClr>
              </a:buClr>
              <a:buFont typeface="Wingdings" pitchFamily="2" charset="2"/>
              <a:buChar char="Ø"/>
            </a:pPr>
            <a:r>
              <a:rPr lang="tr-TR" sz="3200" dirty="0" smtClean="0">
                <a:solidFill>
                  <a:schemeClr val="bg1">
                    <a:lumMod val="95000"/>
                  </a:schemeClr>
                </a:solidFill>
                <a:latin typeface="Arial" pitchFamily="34" charset="0"/>
                <a:cs typeface="Arial" pitchFamily="34" charset="0"/>
              </a:rPr>
              <a:t>ISIL </a:t>
            </a:r>
            <a:r>
              <a:rPr lang="tr-TR" sz="3200" dirty="0">
                <a:solidFill>
                  <a:schemeClr val="bg1">
                    <a:lumMod val="95000"/>
                  </a:schemeClr>
                </a:solidFill>
                <a:latin typeface="Arial" pitchFamily="34" charset="0"/>
                <a:cs typeface="Arial" pitchFamily="34" charset="0"/>
              </a:rPr>
              <a:t>İŞLEM</a:t>
            </a:r>
          </a:p>
          <a:p>
            <a:pPr marL="566738" indent="-457200">
              <a:buClr>
                <a:schemeClr val="tx1"/>
              </a:buClr>
              <a:buFont typeface="Wingdings" pitchFamily="2" charset="2"/>
              <a:buChar char="Ø"/>
            </a:pPr>
            <a:r>
              <a:rPr lang="tr-TR" sz="3200" dirty="0" smtClean="0">
                <a:solidFill>
                  <a:schemeClr val="bg1">
                    <a:lumMod val="95000"/>
                  </a:schemeClr>
                </a:solidFill>
                <a:latin typeface="Arial" pitchFamily="34" charset="0"/>
                <a:cs typeface="Arial" pitchFamily="34" charset="0"/>
              </a:rPr>
              <a:t>ÇELİK </a:t>
            </a:r>
            <a:r>
              <a:rPr lang="tr-TR" sz="3200" dirty="0">
                <a:solidFill>
                  <a:schemeClr val="bg1">
                    <a:lumMod val="95000"/>
                  </a:schemeClr>
                </a:solidFill>
                <a:latin typeface="Arial" pitchFamily="34" charset="0"/>
                <a:cs typeface="Arial" pitchFamily="34" charset="0"/>
              </a:rPr>
              <a:t>KONSTRÜKSİYON</a:t>
            </a:r>
          </a:p>
          <a:p>
            <a:pPr marL="566738" indent="-457200">
              <a:buClr>
                <a:schemeClr val="tx1"/>
              </a:buClr>
              <a:buFont typeface="Wingdings" pitchFamily="2" charset="2"/>
              <a:buChar char="Ø"/>
            </a:pPr>
            <a:r>
              <a:rPr lang="tr-TR" sz="3200" dirty="0" smtClean="0">
                <a:solidFill>
                  <a:schemeClr val="bg1">
                    <a:lumMod val="95000"/>
                  </a:schemeClr>
                </a:solidFill>
                <a:latin typeface="Arial" pitchFamily="34" charset="0"/>
                <a:cs typeface="Arial" pitchFamily="34" charset="0"/>
              </a:rPr>
              <a:t>METAL DOĞRAMA</a:t>
            </a:r>
          </a:p>
          <a:p>
            <a:pPr marL="109538" indent="0">
              <a:buClr>
                <a:schemeClr val="tx1"/>
              </a:buClr>
              <a:buFont typeface="Wingdings" pitchFamily="2" charset="2"/>
              <a:buNone/>
            </a:pPr>
            <a:endParaRPr lang="tr-TR" sz="3200" dirty="0" smtClean="0">
              <a:solidFill>
                <a:schemeClr val="bg1">
                  <a:lumMod val="95000"/>
                </a:schemeClr>
              </a:solidFill>
            </a:endParaRPr>
          </a:p>
          <a:p>
            <a:pPr marL="109538" indent="0">
              <a:buClr>
                <a:schemeClr val="tx1"/>
              </a:buClr>
              <a:buFont typeface="Wingdings" pitchFamily="2" charset="2"/>
              <a:buNone/>
            </a:pPr>
            <a:r>
              <a:rPr lang="tr-TR" sz="3200" dirty="0" smtClean="0">
                <a:solidFill>
                  <a:schemeClr val="bg1">
                    <a:lumMod val="95000"/>
                  </a:schemeClr>
                </a:solidFill>
              </a:rPr>
              <a:t>Okulumuzda Aktif Dal Kaynakçılıktır.</a:t>
            </a:r>
            <a:endParaRPr lang="tr-TR" sz="3200" dirty="0">
              <a:solidFill>
                <a:schemeClr val="bg1">
                  <a:lumMod val="95000"/>
                </a:schemeClr>
              </a:solidFill>
            </a:endParaRPr>
          </a:p>
        </p:txBody>
      </p:sp>
    </p:spTree>
    <p:extLst>
      <p:ext uri="{BB962C8B-B14F-4D97-AF65-F5344CB8AC3E}">
        <p14:creationId xmlns:p14="http://schemas.microsoft.com/office/powerpoint/2010/main" val="938143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2004" y="1700808"/>
            <a:ext cx="9156986" cy="5950212"/>
          </a:xfrm>
          <a:prstGeom prst="rect">
            <a:avLst/>
          </a:prstGeom>
        </p:spPr>
      </p:pic>
      <p:pic>
        <p:nvPicPr>
          <p:cNvPr id="6" name="Picture 2" descr="C:\Users\xxx\Desktop\k_29180830_metalteknoloji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293096"/>
            <a:ext cx="2448271" cy="2063727"/>
          </a:xfrm>
          <a:prstGeom prst="rect">
            <a:avLst/>
          </a:prstGeom>
          <a:noFill/>
          <a:extLst>
            <a:ext uri="{909E8E84-426E-40DD-AFC4-6F175D3DCCD1}">
              <a14:hiddenFill xmlns:a14="http://schemas.microsoft.com/office/drawing/2010/main">
                <a:solidFill>
                  <a:srgbClr val="FFFFFF"/>
                </a:solidFill>
              </a14:hiddenFill>
            </a:ext>
          </a:extLst>
        </p:spPr>
      </p:pic>
      <p:sp>
        <p:nvSpPr>
          <p:cNvPr id="4" name="2 Başlık"/>
          <p:cNvSpPr>
            <a:spLocks noGrp="1"/>
          </p:cNvSpPr>
          <p:nvPr>
            <p:ph type="title"/>
          </p:nvPr>
        </p:nvSpPr>
        <p:spPr>
          <a:xfrm>
            <a:off x="457200" y="1412776"/>
            <a:ext cx="8229600" cy="936104"/>
          </a:xfrm>
        </p:spPr>
        <p:txBody>
          <a:bodyPr>
            <a:noAutofit/>
          </a:bodyPr>
          <a:lstStyle/>
          <a:p>
            <a:pPr eaLnBrk="1" fontAlgn="auto" hangingPunct="1">
              <a:spcAft>
                <a:spcPts val="0"/>
              </a:spcAft>
              <a:defRPr/>
            </a:pPr>
            <a:r>
              <a:rPr lang="tr-TR" sz="3600" dirty="0" smtClean="0">
                <a:solidFill>
                  <a:schemeClr val="bg1"/>
                </a:solidFill>
              </a:rPr>
              <a:t>Kaynakçılık</a:t>
            </a:r>
            <a:br>
              <a:rPr lang="tr-TR" sz="3600" dirty="0" smtClean="0">
                <a:solidFill>
                  <a:schemeClr val="bg1"/>
                </a:solidFill>
              </a:rPr>
            </a:br>
            <a:endParaRPr lang="tr-TR" sz="3600" dirty="0">
              <a:solidFill>
                <a:schemeClr val="bg1"/>
              </a:solidFill>
            </a:endParaRPr>
          </a:p>
        </p:txBody>
      </p:sp>
    </p:spTree>
    <p:extLst>
      <p:ext uri="{BB962C8B-B14F-4D97-AF65-F5344CB8AC3E}">
        <p14:creationId xmlns:p14="http://schemas.microsoft.com/office/powerpoint/2010/main" val="1051330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4"/>
          <p:cNvSpPr>
            <a:spLocks noGrp="1"/>
          </p:cNvSpPr>
          <p:nvPr>
            <p:ph type="title"/>
          </p:nvPr>
        </p:nvSpPr>
        <p:spPr>
          <a:xfrm>
            <a:off x="611560" y="332656"/>
            <a:ext cx="8229600" cy="1143000"/>
          </a:xfrm>
        </p:spPr>
        <p:txBody>
          <a:bodyPr>
            <a:normAutofit fontScale="90000"/>
          </a:bodyPr>
          <a:lstStyle/>
          <a:p>
            <a:pPr marL="571500" indent="-571500">
              <a:buFont typeface="Wingdings" pitchFamily="2" charset="2"/>
              <a:buChar char="Ø"/>
            </a:pPr>
            <a:r>
              <a:rPr lang="tr-TR" sz="3600" dirty="0">
                <a:solidFill>
                  <a:srgbClr val="FF0000"/>
                </a:solidFill>
                <a:latin typeface="Arial" pitchFamily="34" charset="0"/>
                <a:cs typeface="Arial" pitchFamily="34" charset="0"/>
              </a:rPr>
              <a:t>K</a:t>
            </a:r>
            <a:r>
              <a:rPr lang="tr-TR" sz="3600" dirty="0" smtClean="0">
                <a:solidFill>
                  <a:srgbClr val="FF0000"/>
                </a:solidFill>
                <a:latin typeface="Arial" pitchFamily="34" charset="0"/>
                <a:cs typeface="Arial" pitchFamily="34" charset="0"/>
              </a:rPr>
              <a:t>aynakçılık</a:t>
            </a:r>
            <a:r>
              <a:rPr lang="tr-TR" sz="4400" dirty="0" smtClean="0">
                <a:solidFill>
                  <a:srgbClr val="FF0000"/>
                </a:solidFill>
                <a:latin typeface="Arial" pitchFamily="34" charset="0"/>
                <a:cs typeface="Arial" pitchFamily="34" charset="0"/>
              </a:rPr>
              <a:t> </a:t>
            </a:r>
            <a:r>
              <a:rPr lang="tr-TR" dirty="0"/>
              <a:t/>
            </a:r>
            <a:br>
              <a:rPr lang="tr-TR" dirty="0"/>
            </a:br>
            <a:endParaRPr lang="tr-TR" dirty="0"/>
          </a:p>
        </p:txBody>
      </p:sp>
      <p:pic>
        <p:nvPicPr>
          <p:cNvPr id="3" name="Picture 2" descr="C:\Users\xxx\Desktop\k_29180830_metalteknoloj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9000"/>
            <a:ext cx="4067943"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C:\Users\xxx\Desktop\METAL TANITIMI\Toza_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632" y="3905673"/>
            <a:ext cx="3312368" cy="2952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3" descr="C:\Users\xxx\Desktop\METAL TANITIMI\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002388"/>
            <a:ext cx="2880320" cy="25922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 name="Picture 4" descr="C:\Users\xxx\Desktop\METAL TANITIMI\resimler\20120604170834_as_mig_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636" y="904164"/>
            <a:ext cx="2939157" cy="2413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Picture 5" descr="C:\Users\xxx\Desktop\20110808012817_lin_pow365s_per_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3" y="1447836"/>
            <a:ext cx="3240360" cy="36888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59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79512" y="576781"/>
            <a:ext cx="6748870" cy="6986528"/>
          </a:xfrm>
          <a:prstGeom prst="rect">
            <a:avLst/>
          </a:prstGeom>
        </p:spPr>
        <p:txBody>
          <a:bodyPr wrap="square">
            <a:spAutoFit/>
          </a:bodyPr>
          <a:lstStyle/>
          <a:p>
            <a:r>
              <a:rPr lang="tr-TR" sz="3600" b="1" i="1" dirty="0" smtClean="0">
                <a:solidFill>
                  <a:srgbClr val="FFC000"/>
                </a:solidFill>
                <a:latin typeface="Berlin Sans FB Demi" pitchFamily="34" charset="0"/>
              </a:rPr>
              <a:t>                          </a:t>
            </a:r>
          </a:p>
          <a:p>
            <a:r>
              <a:rPr lang="tr-TR" sz="3600" b="1" i="1" dirty="0">
                <a:solidFill>
                  <a:srgbClr val="FFC000"/>
                </a:solidFill>
                <a:latin typeface="Berlin Sans FB Demi" pitchFamily="34" charset="0"/>
              </a:rPr>
              <a:t> </a:t>
            </a:r>
            <a:r>
              <a:rPr lang="tr-TR" sz="3600" b="1" i="1" dirty="0" smtClean="0">
                <a:solidFill>
                  <a:srgbClr val="FFC000"/>
                </a:solidFill>
                <a:latin typeface="Berlin Sans FB Demi" pitchFamily="34" charset="0"/>
              </a:rPr>
              <a:t>                      </a:t>
            </a:r>
            <a:endParaRPr lang="tr-TR" sz="4400" dirty="0" smtClean="0">
              <a:solidFill>
                <a:schemeClr val="bg1">
                  <a:lumMod val="85000"/>
                </a:schemeClr>
              </a:solidFill>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Teknik resim çizmek.</a:t>
            </a:r>
          </a:p>
          <a:p>
            <a:pPr marL="342900" indent="-342900">
              <a:buFont typeface="Wingdings" pitchFamily="2" charset="2"/>
              <a:buChar char="Ø"/>
            </a:pPr>
            <a:r>
              <a:rPr lang="tr-TR" sz="2000" dirty="0" smtClean="0">
                <a:latin typeface="Arial" pitchFamily="34" charset="0"/>
                <a:cs typeface="Arial" pitchFamily="34" charset="0"/>
              </a:rPr>
              <a:t>Soğuk şekillendirme işlerini yapmak.</a:t>
            </a:r>
          </a:p>
          <a:p>
            <a:pPr marL="342900" indent="-342900">
              <a:buFont typeface="Wingdings" pitchFamily="2" charset="2"/>
              <a:buChar char="Ø"/>
            </a:pPr>
            <a:r>
              <a:rPr lang="tr-TR" sz="2000" dirty="0" smtClean="0">
                <a:latin typeface="Arial" pitchFamily="34" charset="0"/>
                <a:cs typeface="Arial" pitchFamily="34" charset="0"/>
              </a:rPr>
              <a:t>Elektrik direnç kaynağı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Elektrik ark kaynağı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Elektrik arkı ile kesme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Koruyucu gaz (mig-mag, tig) kaynağı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Tozaltı kaynağı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Büyük ve küçük çaplı boruların kaynağını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Oksi-gaz kaynağı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Oksi-gaz ile kesme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Çelik olmayan gereçlerin kaynağını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Malzeme muayene yöntemlerini bilmek ve uygulamak.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Sertlik ölçme işlerini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Bilgisayar destekli çizim yapmak.</a:t>
            </a:r>
            <a:endParaRPr lang="tr-TR" sz="2000" dirty="0">
              <a:latin typeface="Arial" pitchFamily="34" charset="0"/>
              <a:cs typeface="Arial" pitchFamily="34" charset="0"/>
            </a:endParaRPr>
          </a:p>
          <a:p>
            <a:pPr marL="342900" indent="-342900">
              <a:buFont typeface="Wingdings" pitchFamily="2" charset="2"/>
              <a:buChar char="Ø"/>
            </a:pPr>
            <a:r>
              <a:rPr lang="tr-TR" sz="2000" dirty="0" smtClean="0">
                <a:latin typeface="Arial" pitchFamily="34" charset="0"/>
                <a:cs typeface="Arial" pitchFamily="34" charset="0"/>
              </a:rPr>
              <a:t>Elektrik direnç kaynak makinesi.</a:t>
            </a:r>
          </a:p>
          <a:p>
            <a:pPr marL="342900" indent="-342900">
              <a:buFont typeface="Wingdings" pitchFamily="2" charset="2"/>
              <a:buChar char="Ø"/>
            </a:pPr>
            <a:endParaRPr lang="tr-TR" sz="2400" dirty="0">
              <a:latin typeface="Arial" pitchFamily="34" charset="0"/>
              <a:cs typeface="Arial" pitchFamily="34" charset="0"/>
            </a:endParaRPr>
          </a:p>
          <a:p>
            <a:pPr marL="342900" indent="-342900">
              <a:buFont typeface="Wingdings" pitchFamily="2" charset="2"/>
              <a:buChar char="Ø"/>
            </a:pPr>
            <a:endParaRPr lang="tr-TR" sz="2400" dirty="0" smtClean="0">
              <a:latin typeface="Arial" pitchFamily="34" charset="0"/>
              <a:cs typeface="Arial" pitchFamily="34" charset="0"/>
            </a:endParaRPr>
          </a:p>
          <a:p>
            <a:pPr marL="342900" indent="-342900">
              <a:buFont typeface="Wingdings" pitchFamily="2" charset="2"/>
              <a:buChar char="Ø"/>
            </a:pP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3203848" y="717"/>
            <a:ext cx="2592288" cy="980011"/>
          </a:xfrm>
        </p:spPr>
        <p:txBody>
          <a:bodyPr>
            <a:normAutofit lnSpcReduction="10000"/>
          </a:bodyPr>
          <a:lstStyle/>
          <a:p>
            <a:pPr marL="137160" indent="0">
              <a:buNone/>
            </a:pPr>
            <a:r>
              <a:rPr lang="tr-TR" sz="3200" dirty="0">
                <a:solidFill>
                  <a:schemeClr val="bg1">
                    <a:lumMod val="95000"/>
                  </a:schemeClr>
                </a:solidFill>
              </a:rPr>
              <a:t/>
            </a:r>
            <a:br>
              <a:rPr lang="tr-TR" sz="3200" dirty="0">
                <a:solidFill>
                  <a:schemeClr val="bg1">
                    <a:lumMod val="95000"/>
                  </a:schemeClr>
                </a:solidFill>
              </a:rPr>
            </a:br>
            <a:r>
              <a:rPr lang="tr-TR" sz="3200" dirty="0" smtClean="0">
                <a:solidFill>
                  <a:srgbClr val="FF0000"/>
                </a:solidFill>
              </a:rPr>
              <a:t>Görevleri</a:t>
            </a:r>
            <a:endParaRPr lang="tr-TR" sz="3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9102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35896" y="0"/>
            <a:ext cx="4629200" cy="1000132"/>
          </a:xfrm>
        </p:spPr>
        <p:txBody>
          <a:bodyPr>
            <a:normAutofit/>
          </a:bodyPr>
          <a:lstStyle/>
          <a:p>
            <a:r>
              <a:rPr lang="tr-TR" altLang="zh-CN" sz="3600" dirty="0" smtClean="0">
                <a:solidFill>
                  <a:srgbClr val="FFFF00"/>
                </a:solidFill>
                <a:latin typeface="Arial Unicode MS" pitchFamily="34" charset="-122"/>
                <a:ea typeface="Arial Unicode MS" pitchFamily="34" charset="-122"/>
                <a:cs typeface="Arial Unicode MS" pitchFamily="34" charset="-122"/>
              </a:rPr>
              <a:t>Okulumuz</a:t>
            </a: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412776"/>
            <a:ext cx="7559234" cy="5006905"/>
          </a:xfrm>
          <a:prstGeom prst="rect">
            <a:avLst/>
          </a:prstGeom>
        </p:spPr>
      </p:pic>
    </p:spTree>
    <p:extLst>
      <p:ext uri="{BB962C8B-B14F-4D97-AF65-F5344CB8AC3E}">
        <p14:creationId xmlns:p14="http://schemas.microsoft.com/office/powerpoint/2010/main" val="2637100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İçerik Yer Tutucusu 2"/>
          <p:cNvSpPr>
            <a:spLocks noGrp="1"/>
          </p:cNvSpPr>
          <p:nvPr>
            <p:ph idx="1"/>
          </p:nvPr>
        </p:nvSpPr>
        <p:spPr>
          <a:xfrm>
            <a:off x="395536" y="2276832"/>
            <a:ext cx="8229600" cy="4320520"/>
          </a:xfrm>
        </p:spPr>
        <p:txBody>
          <a:bodyPr>
            <a:normAutofit/>
          </a:bodyPr>
          <a:lstStyle/>
          <a:p>
            <a:pPr marL="109538" indent="0">
              <a:buFont typeface="Wingdings 3" pitchFamily="18" charset="2"/>
              <a:buNone/>
            </a:pPr>
            <a:r>
              <a:rPr lang="tr-TR" sz="2400" dirty="0" smtClean="0">
                <a:solidFill>
                  <a:schemeClr val="bg1">
                    <a:lumMod val="95000"/>
                  </a:schemeClr>
                </a:solidFill>
                <a:latin typeface="Arial" pitchFamily="34" charset="0"/>
                <a:cs typeface="Arial" pitchFamily="34" charset="0"/>
              </a:rPr>
              <a:t>        Meslek </a:t>
            </a:r>
            <a:r>
              <a:rPr lang="tr-TR" sz="2400" dirty="0">
                <a:solidFill>
                  <a:schemeClr val="bg1">
                    <a:lumMod val="95000"/>
                  </a:schemeClr>
                </a:solidFill>
                <a:latin typeface="Arial" pitchFamily="34" charset="0"/>
                <a:cs typeface="Arial" pitchFamily="34" charset="0"/>
              </a:rPr>
              <a:t>elemanlarının çalışma alanları genelde küçük </a:t>
            </a:r>
            <a:r>
              <a:rPr lang="tr-TR" sz="2400" dirty="0" smtClean="0">
                <a:solidFill>
                  <a:schemeClr val="bg1">
                    <a:lumMod val="95000"/>
                  </a:schemeClr>
                </a:solidFill>
                <a:latin typeface="Arial" pitchFamily="34" charset="0"/>
                <a:cs typeface="Arial" pitchFamily="34" charset="0"/>
              </a:rPr>
              <a:t>veorta </a:t>
            </a:r>
            <a:r>
              <a:rPr lang="tr-TR" sz="2400" dirty="0">
                <a:solidFill>
                  <a:schemeClr val="bg1">
                    <a:lumMod val="95000"/>
                  </a:schemeClr>
                </a:solidFill>
                <a:latin typeface="Arial" pitchFamily="34" charset="0"/>
                <a:cs typeface="Arial" pitchFamily="34" charset="0"/>
              </a:rPr>
              <a:t>ölçekli işletmelerdir. Kamu ve özel kuruluşlara ait atölye ve fabrikalarda iş bulma imkânlarına sahiptirler. Ayrıca bu elemanlardan özellikle kaynakçı ve metal doğramacı, çok sayıda makineye ve büyük sermayeye ihtiyaç duymadan küçük bir yerleşim yerinde bile </a:t>
            </a:r>
            <a:r>
              <a:rPr lang="tr-TR" sz="2400" dirty="0" smtClean="0">
                <a:solidFill>
                  <a:schemeClr val="bg1">
                    <a:lumMod val="95000"/>
                  </a:schemeClr>
                </a:solidFill>
                <a:latin typeface="Arial" pitchFamily="34" charset="0"/>
                <a:cs typeface="Arial" pitchFamily="34" charset="0"/>
              </a:rPr>
              <a:t>kendi işletmelerini </a:t>
            </a:r>
            <a:r>
              <a:rPr lang="tr-TR" sz="2400" dirty="0">
                <a:solidFill>
                  <a:schemeClr val="bg1">
                    <a:lumMod val="95000"/>
                  </a:schemeClr>
                </a:solidFill>
                <a:latin typeface="Arial" pitchFamily="34" charset="0"/>
                <a:cs typeface="Arial" pitchFamily="34" charset="0"/>
              </a:rPr>
              <a:t>kurabilirler</a:t>
            </a:r>
            <a:r>
              <a:rPr lang="tr-TR" sz="2400" dirty="0" smtClean="0">
                <a:solidFill>
                  <a:schemeClr val="bg1">
                    <a:lumMod val="95000"/>
                  </a:schemeClr>
                </a:solidFill>
                <a:latin typeface="Arial" pitchFamily="34" charset="0"/>
                <a:cs typeface="Arial" pitchFamily="34" charset="0"/>
              </a:rPr>
              <a:t>.</a:t>
            </a:r>
          </a:p>
          <a:p>
            <a:pPr marL="109538" indent="0">
              <a:buFont typeface="Wingdings 3" pitchFamily="18" charset="2"/>
              <a:buNone/>
            </a:pPr>
            <a:r>
              <a:rPr lang="tr-TR" sz="2400" dirty="0" smtClean="0">
                <a:solidFill>
                  <a:schemeClr val="bg1">
                    <a:lumMod val="95000"/>
                  </a:schemeClr>
                </a:solidFill>
                <a:latin typeface="Arial" pitchFamily="34" charset="0"/>
                <a:cs typeface="Arial" pitchFamily="34" charset="0"/>
              </a:rPr>
              <a:t>       Metal </a:t>
            </a:r>
            <a:r>
              <a:rPr lang="tr-TR" sz="2400" dirty="0">
                <a:solidFill>
                  <a:schemeClr val="bg1">
                    <a:lumMod val="95000"/>
                  </a:schemeClr>
                </a:solidFill>
                <a:latin typeface="Arial" pitchFamily="34" charset="0"/>
                <a:cs typeface="Arial" pitchFamily="34" charset="0"/>
              </a:rPr>
              <a:t>teknolojisi alanı altındaki kaynakçı, sanayide kaynak işlerinin yapıldığı her türlü işletmelerde çalışabilir</a:t>
            </a:r>
            <a:endParaRPr lang="tr-TR" sz="2400" b="1" dirty="0">
              <a:solidFill>
                <a:schemeClr val="bg1">
                  <a:lumMod val="95000"/>
                </a:schemeClr>
              </a:solidFill>
              <a:latin typeface="Arial" pitchFamily="34" charset="0"/>
              <a:cs typeface="Arial" pitchFamily="34" charset="0"/>
            </a:endParaRPr>
          </a:p>
        </p:txBody>
      </p:sp>
      <p:sp>
        <p:nvSpPr>
          <p:cNvPr id="5" name="2 Başlık"/>
          <p:cNvSpPr>
            <a:spLocks noGrp="1"/>
          </p:cNvSpPr>
          <p:nvPr>
            <p:ph type="title"/>
          </p:nvPr>
        </p:nvSpPr>
        <p:spPr>
          <a:xfrm>
            <a:off x="438099" y="1277888"/>
            <a:ext cx="8229600" cy="1143000"/>
          </a:xfrm>
        </p:spPr>
        <p:txBody>
          <a:bodyPr>
            <a:normAutofit fontScale="90000"/>
          </a:bodyPr>
          <a:lstStyle/>
          <a:p>
            <a:pPr algn="ctr" eaLnBrk="1" fontAlgn="auto" hangingPunct="1">
              <a:spcAft>
                <a:spcPts val="0"/>
              </a:spcAft>
              <a:defRPr/>
            </a:pPr>
            <a:r>
              <a:rPr lang="tr-TR" sz="4000" dirty="0" smtClean="0">
                <a:solidFill>
                  <a:schemeClr val="bg1"/>
                </a:solidFill>
              </a:rPr>
              <a:t>Metal Teknolojileri Alanının İş Bulma İmkanları</a:t>
            </a:r>
            <a:br>
              <a:rPr lang="tr-TR" sz="4000" dirty="0" smtClean="0">
                <a:solidFill>
                  <a:schemeClr val="bg1"/>
                </a:solidFill>
              </a:rPr>
            </a:br>
            <a:endParaRPr lang="tr-TR" sz="4000" dirty="0">
              <a:solidFill>
                <a:schemeClr val="bg1"/>
              </a:solidFill>
            </a:endParaRPr>
          </a:p>
        </p:txBody>
      </p:sp>
    </p:spTree>
    <p:extLst>
      <p:ext uri="{BB962C8B-B14F-4D97-AF65-F5344CB8AC3E}">
        <p14:creationId xmlns:p14="http://schemas.microsoft.com/office/powerpoint/2010/main" val="3614504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999382"/>
            <a:ext cx="8229600" cy="4525962"/>
          </a:xfrm>
        </p:spPr>
        <p:txBody>
          <a:bodyPr/>
          <a:lstStyle/>
          <a:p>
            <a:pPr eaLnBrk="1" hangingPunct="1">
              <a:buClr>
                <a:schemeClr val="bg1"/>
              </a:buClr>
            </a:pPr>
            <a:endParaRPr lang="tr-TR" altLang="tr-TR" smtClean="0">
              <a:solidFill>
                <a:schemeClr val="bg1"/>
              </a:solidFill>
              <a:latin typeface="Comic Sans MS" panose="030F0702030302020204" pitchFamily="66" charset="0"/>
            </a:endParaRPr>
          </a:p>
          <a:p>
            <a:r>
              <a:rPr lang="tr-TR" altLang="tr-TR" sz="2400" smtClean="0">
                <a:solidFill>
                  <a:srgbClr val="21BAD9"/>
                </a:solidFill>
                <a:latin typeface="Arial" panose="020B0604020202020204" pitchFamily="34" charset="0"/>
                <a:cs typeface="Arial" panose="020B0604020202020204" pitchFamily="34" charset="0"/>
              </a:rPr>
              <a:t>Tanımı</a:t>
            </a:r>
            <a:r>
              <a:rPr lang="tr-TR" altLang="tr-TR" sz="2400" smtClean="0">
                <a:solidFill>
                  <a:schemeClr val="bg1"/>
                </a:solidFill>
                <a:latin typeface="Arial" panose="020B0604020202020204" pitchFamily="34" charset="0"/>
                <a:cs typeface="Arial" panose="020B0604020202020204" pitchFamily="34" charset="0"/>
              </a:rPr>
              <a:t>: İç mekân ve mobilya elemanlarının üretimini planlama ve uygulama becerisini kazandırmaya yönelik eğitim ve öğretimin verildiği daldır.</a:t>
            </a:r>
          </a:p>
          <a:p>
            <a:pPr>
              <a:buFont typeface="Wingdings 3" panose="05040102010807070707" pitchFamily="18" charset="2"/>
              <a:buNone/>
            </a:pPr>
            <a:endParaRPr lang="tr-TR" altLang="tr-TR" sz="2400" smtClean="0">
              <a:solidFill>
                <a:schemeClr val="bg1"/>
              </a:solidFill>
              <a:latin typeface="Arial" panose="020B0604020202020204" pitchFamily="34" charset="0"/>
              <a:cs typeface="Arial" panose="020B0604020202020204" pitchFamily="34" charset="0"/>
            </a:endParaRPr>
          </a:p>
          <a:p>
            <a:r>
              <a:rPr lang="tr-TR" altLang="tr-TR" sz="2400" smtClean="0">
                <a:solidFill>
                  <a:srgbClr val="21BAD9"/>
                </a:solidFill>
                <a:latin typeface="Arial" panose="020B0604020202020204" pitchFamily="34" charset="0"/>
                <a:cs typeface="Arial" panose="020B0604020202020204" pitchFamily="34" charset="0"/>
              </a:rPr>
              <a:t>Amacı</a:t>
            </a:r>
            <a:r>
              <a:rPr lang="tr-TR" altLang="tr-TR" sz="2400" smtClean="0">
                <a:solidFill>
                  <a:schemeClr val="bg1"/>
                </a:solidFill>
                <a:latin typeface="Arial" panose="020B0604020202020204" pitchFamily="34" charset="0"/>
                <a:cs typeface="Arial" panose="020B0604020202020204" pitchFamily="34" charset="0"/>
              </a:rPr>
              <a:t>: Mobilya ve iç mekân teknolojisi dalından mesleğin gerektirdiği iç mekân ve mobilya elemanlarının planlama ve üretim becerisine sahip meslek elemanlarını yetiştirmeyi amaçlanmaktadır.</a:t>
            </a:r>
          </a:p>
        </p:txBody>
      </p:sp>
      <p:sp>
        <p:nvSpPr>
          <p:cNvPr id="3" name="2 Başlık"/>
          <p:cNvSpPr>
            <a:spLocks noGrp="1"/>
          </p:cNvSpPr>
          <p:nvPr>
            <p:ph type="title"/>
          </p:nvPr>
        </p:nvSpPr>
        <p:spPr>
          <a:xfrm>
            <a:off x="457200" y="732534"/>
            <a:ext cx="8229600" cy="1428760"/>
          </a:xfrm>
        </p:spPr>
        <p:txBody>
          <a:bodyPr>
            <a:noAutofit/>
          </a:bodyPr>
          <a:lstStyle/>
          <a:p>
            <a:pPr eaLnBrk="1" fontAlgn="auto" hangingPunct="1">
              <a:spcAft>
                <a:spcPts val="0"/>
              </a:spcAft>
              <a:defRPr/>
            </a:pPr>
            <a:r>
              <a:rPr lang="tr-TR" sz="3600" dirty="0" smtClean="0">
                <a:solidFill>
                  <a:schemeClr val="bg1"/>
                </a:solidFill>
                <a:latin typeface="Arial" pitchFamily="34" charset="0"/>
                <a:cs typeface="Arial" pitchFamily="34" charset="0"/>
              </a:rPr>
              <a:t>Mobilya ve İç Mekan Tasarımı</a:t>
            </a:r>
            <a:endParaRPr lang="tr-TR"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14096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çerik Yer Tutucusu 2"/>
          <p:cNvSpPr>
            <a:spLocks noGrp="1"/>
          </p:cNvSpPr>
          <p:nvPr>
            <p:ph idx="1"/>
          </p:nvPr>
        </p:nvSpPr>
        <p:spPr>
          <a:xfrm>
            <a:off x="179512" y="620688"/>
            <a:ext cx="8964488" cy="1800200"/>
          </a:xfrm>
        </p:spPr>
        <p:txBody>
          <a:bodyPr>
            <a:normAutofit/>
          </a:bodyPr>
          <a:lstStyle/>
          <a:p>
            <a:pPr marL="137160" indent="0">
              <a:buNone/>
            </a:pPr>
            <a:r>
              <a:rPr lang="tr-TR" sz="3200" dirty="0">
                <a:solidFill>
                  <a:schemeClr val="bg1">
                    <a:lumMod val="95000"/>
                  </a:schemeClr>
                </a:solidFill>
              </a:rPr>
              <a:t/>
            </a:r>
            <a:br>
              <a:rPr lang="tr-TR" sz="3200" dirty="0">
                <a:solidFill>
                  <a:schemeClr val="bg1">
                    <a:lumMod val="95000"/>
                  </a:schemeClr>
                </a:solidFill>
              </a:rPr>
            </a:br>
            <a:endParaRPr lang="tr-TR" sz="3200" dirty="0" smtClean="0">
              <a:solidFill>
                <a:schemeClr val="bg1">
                  <a:lumMod val="95000"/>
                </a:schemeClr>
              </a:solidFill>
            </a:endParaRPr>
          </a:p>
          <a:p>
            <a:pPr marL="137160" indent="0">
              <a:buNone/>
            </a:pPr>
            <a:r>
              <a:rPr lang="tr-TR" sz="3200" dirty="0" smtClean="0">
                <a:solidFill>
                  <a:schemeClr val="bg1">
                    <a:lumMod val="95000"/>
                  </a:schemeClr>
                </a:solidFill>
                <a:latin typeface="Arial" pitchFamily="34" charset="0"/>
                <a:cs typeface="Arial" pitchFamily="34" charset="0"/>
              </a:rPr>
              <a:t>MOBİLYA VE İÇ MEKAN TASARIMI DALLARI</a:t>
            </a:r>
            <a:endParaRPr lang="tr-TR" sz="3200" dirty="0">
              <a:solidFill>
                <a:schemeClr val="bg1">
                  <a:lumMod val="95000"/>
                </a:schemeClr>
              </a:solidFill>
              <a:latin typeface="Arial" pitchFamily="34" charset="0"/>
              <a:cs typeface="Arial" pitchFamily="34" charset="0"/>
            </a:endParaRPr>
          </a:p>
        </p:txBody>
      </p:sp>
      <p:sp>
        <p:nvSpPr>
          <p:cNvPr id="3" name="Dikdörtgen 2"/>
          <p:cNvSpPr/>
          <p:nvPr/>
        </p:nvSpPr>
        <p:spPr>
          <a:xfrm>
            <a:off x="395536" y="2276872"/>
            <a:ext cx="7128792" cy="3046988"/>
          </a:xfrm>
          <a:prstGeom prst="rect">
            <a:avLst/>
          </a:prstGeom>
        </p:spPr>
        <p:txBody>
          <a:bodyPr wrap="square">
            <a:spAutoFit/>
          </a:bodyPr>
          <a:lstStyle/>
          <a:p>
            <a:pPr marL="566738" indent="-457200">
              <a:buClr>
                <a:schemeClr val="tx1"/>
              </a:buClr>
              <a:buFont typeface="Wingdings" pitchFamily="2" charset="2"/>
              <a:buChar char="Ø"/>
            </a:pPr>
            <a:endParaRPr lang="tr-TR" sz="3200" dirty="0" smtClean="0">
              <a:solidFill>
                <a:schemeClr val="bg1">
                  <a:lumMod val="95000"/>
                </a:schemeClr>
              </a:solidFill>
              <a:latin typeface="Arial" pitchFamily="34" charset="0"/>
              <a:cs typeface="Arial" pitchFamily="34" charset="0"/>
            </a:endParaRPr>
          </a:p>
          <a:p>
            <a:pPr marL="566738" indent="-457200">
              <a:buClr>
                <a:schemeClr val="tx1"/>
              </a:buClr>
              <a:buFont typeface="Wingdings" pitchFamily="2" charset="2"/>
              <a:buChar char="Ø"/>
            </a:pPr>
            <a:r>
              <a:rPr lang="tr-TR" sz="3200" dirty="0" smtClean="0">
                <a:solidFill>
                  <a:schemeClr val="bg1">
                    <a:lumMod val="95000"/>
                  </a:schemeClr>
                </a:solidFill>
                <a:latin typeface="Arial" pitchFamily="34" charset="0"/>
                <a:cs typeface="Arial" pitchFamily="34" charset="0"/>
              </a:rPr>
              <a:t>Mobilya ve İç Mekan Ressamlığı</a:t>
            </a:r>
          </a:p>
          <a:p>
            <a:pPr marL="566738" indent="-457200">
              <a:buClr>
                <a:schemeClr val="tx1"/>
              </a:buClr>
              <a:buFont typeface="Wingdings" pitchFamily="2" charset="2"/>
              <a:buChar char="Ø"/>
            </a:pPr>
            <a:r>
              <a:rPr lang="tr-TR" sz="3200" dirty="0" smtClean="0">
                <a:solidFill>
                  <a:schemeClr val="bg1">
                    <a:lumMod val="95000"/>
                  </a:schemeClr>
                </a:solidFill>
                <a:latin typeface="Arial" pitchFamily="34" charset="0"/>
                <a:cs typeface="Arial" pitchFamily="34" charset="0"/>
              </a:rPr>
              <a:t>Mobilya Süsleme Sanatları</a:t>
            </a:r>
          </a:p>
          <a:p>
            <a:pPr marL="109538" indent="0">
              <a:buClr>
                <a:schemeClr val="tx1"/>
              </a:buClr>
              <a:buFont typeface="Wingdings" pitchFamily="2" charset="2"/>
              <a:buNone/>
            </a:pPr>
            <a:endParaRPr lang="tr-TR" sz="3200" dirty="0" smtClean="0">
              <a:solidFill>
                <a:schemeClr val="bg1">
                  <a:lumMod val="95000"/>
                </a:schemeClr>
              </a:solidFill>
            </a:endParaRPr>
          </a:p>
          <a:p>
            <a:pPr marL="109538" indent="0">
              <a:buClr>
                <a:schemeClr val="tx1"/>
              </a:buClr>
              <a:buFont typeface="Wingdings" pitchFamily="2" charset="2"/>
              <a:buNone/>
            </a:pPr>
            <a:r>
              <a:rPr lang="tr-TR" sz="3200" dirty="0" smtClean="0">
                <a:solidFill>
                  <a:schemeClr val="bg1">
                    <a:lumMod val="95000"/>
                  </a:schemeClr>
                </a:solidFill>
              </a:rPr>
              <a:t>Okulumuzda Aktif Dal İç Mekan ve Mobilya Teknolojisi dalıdır.</a:t>
            </a:r>
            <a:endParaRPr lang="tr-TR" sz="3200" dirty="0">
              <a:solidFill>
                <a:schemeClr val="bg1">
                  <a:lumMod val="95000"/>
                </a:schemeClr>
              </a:solidFill>
            </a:endParaRPr>
          </a:p>
        </p:txBody>
      </p:sp>
    </p:spTree>
    <p:extLst>
      <p:ext uri="{BB962C8B-B14F-4D97-AF65-F5344CB8AC3E}">
        <p14:creationId xmlns:p14="http://schemas.microsoft.com/office/powerpoint/2010/main" val="3219573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1 İçerik Yer Tutucusu"/>
          <p:cNvSpPr>
            <a:spLocks noGrp="1"/>
          </p:cNvSpPr>
          <p:nvPr>
            <p:ph idx="1"/>
          </p:nvPr>
        </p:nvSpPr>
        <p:spPr>
          <a:xfrm>
            <a:off x="457200" y="2071390"/>
            <a:ext cx="8229600" cy="4525962"/>
          </a:xfrm>
        </p:spPr>
        <p:txBody>
          <a:bodyPr/>
          <a:lstStyle/>
          <a:p>
            <a:pPr eaLnBrk="1" hangingPunct="1">
              <a:buClr>
                <a:schemeClr val="bg1"/>
              </a:buClr>
            </a:pPr>
            <a:endParaRPr lang="tr-TR" altLang="tr-TR" dirty="0" smtClean="0">
              <a:solidFill>
                <a:schemeClr val="bg1"/>
              </a:solidFill>
              <a:latin typeface="Comic Sans MS" panose="030F0702030302020204" pitchFamily="66" charset="0"/>
            </a:endParaRPr>
          </a:p>
          <a:p>
            <a:r>
              <a:rPr lang="tr-TR" altLang="tr-TR" sz="2400" dirty="0" smtClean="0">
                <a:solidFill>
                  <a:srgbClr val="21BAD9"/>
                </a:solidFill>
                <a:latin typeface="Arial" panose="020B0604020202020204" pitchFamily="34" charset="0"/>
                <a:cs typeface="Arial" panose="020B0604020202020204" pitchFamily="34" charset="0"/>
              </a:rPr>
              <a:t>Tanımı</a:t>
            </a:r>
            <a:r>
              <a:rPr lang="tr-TR" altLang="tr-TR" sz="2400" dirty="0" smtClean="0">
                <a:solidFill>
                  <a:schemeClr val="bg1"/>
                </a:solidFill>
                <a:latin typeface="Arial" panose="020B0604020202020204" pitchFamily="34" charset="0"/>
                <a:cs typeface="Arial" panose="020B0604020202020204" pitchFamily="34" charset="0"/>
              </a:rPr>
              <a:t>: İç mekân ve mobilya elemanlarının üretimini planlama ve uygulama becerisini kazandırmaya yönelik eğitim ve öğretimin verildiği daldır.</a:t>
            </a:r>
          </a:p>
          <a:p>
            <a:pPr>
              <a:buFont typeface="Wingdings 3" panose="05040102010807070707" pitchFamily="18" charset="2"/>
              <a:buNone/>
            </a:pPr>
            <a:endParaRPr lang="tr-TR" altLang="tr-TR" sz="2400" dirty="0" smtClean="0">
              <a:solidFill>
                <a:schemeClr val="bg1"/>
              </a:solidFill>
              <a:latin typeface="Arial" panose="020B0604020202020204" pitchFamily="34" charset="0"/>
              <a:cs typeface="Arial" panose="020B0604020202020204" pitchFamily="34" charset="0"/>
            </a:endParaRPr>
          </a:p>
          <a:p>
            <a:r>
              <a:rPr lang="tr-TR" altLang="tr-TR" sz="2400" dirty="0" smtClean="0">
                <a:solidFill>
                  <a:srgbClr val="21BAD9"/>
                </a:solidFill>
                <a:latin typeface="Arial" panose="020B0604020202020204" pitchFamily="34" charset="0"/>
                <a:cs typeface="Arial" panose="020B0604020202020204" pitchFamily="34" charset="0"/>
              </a:rPr>
              <a:t>Amacı</a:t>
            </a:r>
            <a:r>
              <a:rPr lang="tr-TR" altLang="tr-TR" sz="2400" dirty="0" smtClean="0">
                <a:solidFill>
                  <a:schemeClr val="bg1"/>
                </a:solidFill>
                <a:latin typeface="Arial" panose="020B0604020202020204" pitchFamily="34" charset="0"/>
                <a:cs typeface="Arial" panose="020B0604020202020204" pitchFamily="34" charset="0"/>
              </a:rPr>
              <a:t>: Mobilya ve iç mekân teknolojisi dalından mesleğin gerektirdiği iç mekân ve mobilya elemanlarının planlama ve üretim becerisine sahip meslek elemanlarını yetiştirmeyi amaçlanmaktadır.</a:t>
            </a:r>
          </a:p>
        </p:txBody>
      </p:sp>
      <p:sp>
        <p:nvSpPr>
          <p:cNvPr id="7" name="2 Başlık"/>
          <p:cNvSpPr>
            <a:spLocks noGrp="1"/>
          </p:cNvSpPr>
          <p:nvPr>
            <p:ph type="title"/>
          </p:nvPr>
        </p:nvSpPr>
        <p:spPr>
          <a:xfrm>
            <a:off x="457200" y="1092574"/>
            <a:ext cx="8229600" cy="1040282"/>
          </a:xfrm>
        </p:spPr>
        <p:txBody>
          <a:bodyPr>
            <a:noAutofit/>
          </a:bodyPr>
          <a:lstStyle/>
          <a:p>
            <a:pPr eaLnBrk="1" fontAlgn="auto" hangingPunct="1">
              <a:spcAft>
                <a:spcPts val="0"/>
              </a:spcAft>
              <a:defRPr/>
            </a:pPr>
            <a:r>
              <a:rPr lang="tr-TR" sz="3600" dirty="0" smtClean="0">
                <a:solidFill>
                  <a:schemeClr val="bg1"/>
                </a:solidFill>
                <a:latin typeface="Arial" pitchFamily="34" charset="0"/>
                <a:cs typeface="Arial" pitchFamily="34" charset="0"/>
              </a:rPr>
              <a:t>İç Mekan ve Mobilya Teknolojisi</a:t>
            </a:r>
            <a:endParaRPr lang="tr-TR"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18058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5 İçerik Yer Tutucusu"/>
          <p:cNvSpPr>
            <a:spLocks noGrp="1"/>
          </p:cNvSpPr>
          <p:nvPr>
            <p:ph idx="1"/>
          </p:nvPr>
        </p:nvSpPr>
        <p:spPr>
          <a:xfrm>
            <a:off x="467544" y="2287414"/>
            <a:ext cx="8229600" cy="3733874"/>
          </a:xfrm>
        </p:spPr>
        <p:txBody>
          <a:bodyPr>
            <a:normAutofit/>
          </a:bodyPr>
          <a:lstStyle/>
          <a:p>
            <a:r>
              <a:rPr lang="tr-TR" altLang="tr-TR" sz="2000" dirty="0" smtClean="0">
                <a:solidFill>
                  <a:schemeClr val="bg1"/>
                </a:solidFill>
              </a:rPr>
              <a:t> Mobilya ve iç mekân ressamlığı hizmeti veren ya da bu </a:t>
            </a:r>
            <a:r>
              <a:rPr lang="de-DE" altLang="tr-TR" sz="2000" dirty="0" err="1" smtClean="0">
                <a:solidFill>
                  <a:schemeClr val="bg1"/>
                </a:solidFill>
              </a:rPr>
              <a:t>hizmete</a:t>
            </a:r>
            <a:r>
              <a:rPr lang="de-DE" altLang="tr-TR" sz="2000" dirty="0" smtClean="0">
                <a:solidFill>
                  <a:schemeClr val="bg1"/>
                </a:solidFill>
              </a:rPr>
              <a:t> </a:t>
            </a:r>
            <a:r>
              <a:rPr lang="de-DE" altLang="tr-TR" sz="2000" dirty="0" err="1" smtClean="0">
                <a:solidFill>
                  <a:schemeClr val="bg1"/>
                </a:solidFill>
              </a:rPr>
              <a:t>ihtiyaç</a:t>
            </a:r>
            <a:r>
              <a:rPr lang="de-DE" altLang="tr-TR" sz="2000" dirty="0" smtClean="0">
                <a:solidFill>
                  <a:schemeClr val="bg1"/>
                </a:solidFill>
              </a:rPr>
              <a:t> </a:t>
            </a:r>
            <a:r>
              <a:rPr lang="de-DE" altLang="tr-TR" sz="2000" dirty="0" err="1" smtClean="0">
                <a:solidFill>
                  <a:schemeClr val="bg1"/>
                </a:solidFill>
              </a:rPr>
              <a:t>duyan</a:t>
            </a:r>
            <a:r>
              <a:rPr lang="de-DE" altLang="tr-TR" sz="2000" dirty="0" smtClean="0">
                <a:solidFill>
                  <a:schemeClr val="bg1"/>
                </a:solidFill>
              </a:rPr>
              <a:t> </a:t>
            </a:r>
            <a:r>
              <a:rPr lang="de-DE" altLang="tr-TR" sz="2000" dirty="0" err="1" smtClean="0">
                <a:solidFill>
                  <a:schemeClr val="bg1"/>
                </a:solidFill>
              </a:rPr>
              <a:t>firma</a:t>
            </a:r>
            <a:r>
              <a:rPr lang="de-DE" altLang="tr-TR" sz="2000" dirty="0" smtClean="0">
                <a:solidFill>
                  <a:schemeClr val="bg1"/>
                </a:solidFill>
              </a:rPr>
              <a:t>, </a:t>
            </a:r>
            <a:r>
              <a:rPr lang="de-DE" altLang="tr-TR" sz="2000" dirty="0" err="1" smtClean="0">
                <a:solidFill>
                  <a:schemeClr val="bg1"/>
                </a:solidFill>
              </a:rPr>
              <a:t>kamu</a:t>
            </a:r>
            <a:r>
              <a:rPr lang="de-DE" altLang="tr-TR" sz="2000" dirty="0" smtClean="0">
                <a:solidFill>
                  <a:schemeClr val="bg1"/>
                </a:solidFill>
              </a:rPr>
              <a:t> </a:t>
            </a:r>
            <a:r>
              <a:rPr lang="de-DE" altLang="tr-TR" sz="2000" dirty="0" err="1" smtClean="0">
                <a:solidFill>
                  <a:schemeClr val="bg1"/>
                </a:solidFill>
              </a:rPr>
              <a:t>kurum</a:t>
            </a:r>
            <a:r>
              <a:rPr lang="de-DE" altLang="tr-TR" sz="2000" dirty="0" smtClean="0">
                <a:solidFill>
                  <a:schemeClr val="bg1"/>
                </a:solidFill>
              </a:rPr>
              <a:t> </a:t>
            </a:r>
            <a:r>
              <a:rPr lang="de-DE" altLang="tr-TR" sz="2000" dirty="0" err="1" smtClean="0">
                <a:solidFill>
                  <a:schemeClr val="bg1"/>
                </a:solidFill>
              </a:rPr>
              <a:t>ve</a:t>
            </a:r>
            <a:r>
              <a:rPr lang="tr-TR" altLang="tr-TR" sz="2000" dirty="0" smtClean="0">
                <a:solidFill>
                  <a:schemeClr val="bg1"/>
                </a:solidFill>
              </a:rPr>
              <a:t> kuruluşlarında,</a:t>
            </a:r>
          </a:p>
          <a:p>
            <a:r>
              <a:rPr lang="tr-TR" altLang="tr-TR" sz="2000" dirty="0" smtClean="0">
                <a:solidFill>
                  <a:schemeClr val="bg1"/>
                </a:solidFill>
              </a:rPr>
              <a:t> İç mekân ve mobilya teknolojisi hizmeti veren ya da bu </a:t>
            </a:r>
            <a:r>
              <a:rPr lang="de-DE" altLang="tr-TR" sz="2000" dirty="0" err="1" smtClean="0">
                <a:solidFill>
                  <a:schemeClr val="bg1"/>
                </a:solidFill>
              </a:rPr>
              <a:t>hizmete</a:t>
            </a:r>
            <a:r>
              <a:rPr lang="de-DE" altLang="tr-TR" sz="2000" dirty="0" smtClean="0">
                <a:solidFill>
                  <a:schemeClr val="bg1"/>
                </a:solidFill>
              </a:rPr>
              <a:t> </a:t>
            </a:r>
            <a:r>
              <a:rPr lang="de-DE" altLang="tr-TR" sz="2000" dirty="0" err="1" smtClean="0">
                <a:solidFill>
                  <a:schemeClr val="bg1"/>
                </a:solidFill>
              </a:rPr>
              <a:t>ihtiyaç</a:t>
            </a:r>
            <a:r>
              <a:rPr lang="de-DE" altLang="tr-TR" sz="2000" dirty="0" smtClean="0">
                <a:solidFill>
                  <a:schemeClr val="bg1"/>
                </a:solidFill>
              </a:rPr>
              <a:t> </a:t>
            </a:r>
            <a:r>
              <a:rPr lang="de-DE" altLang="tr-TR" sz="2000" dirty="0" err="1" smtClean="0">
                <a:solidFill>
                  <a:schemeClr val="bg1"/>
                </a:solidFill>
              </a:rPr>
              <a:t>duyan</a:t>
            </a:r>
            <a:r>
              <a:rPr lang="de-DE" altLang="tr-TR" sz="2000" dirty="0" smtClean="0">
                <a:solidFill>
                  <a:schemeClr val="bg1"/>
                </a:solidFill>
              </a:rPr>
              <a:t> </a:t>
            </a:r>
            <a:r>
              <a:rPr lang="de-DE" altLang="tr-TR" sz="2000" dirty="0" err="1" smtClean="0">
                <a:solidFill>
                  <a:schemeClr val="bg1"/>
                </a:solidFill>
              </a:rPr>
              <a:t>firma</a:t>
            </a:r>
            <a:r>
              <a:rPr lang="de-DE" altLang="tr-TR" sz="2000" dirty="0" smtClean="0">
                <a:solidFill>
                  <a:schemeClr val="bg1"/>
                </a:solidFill>
              </a:rPr>
              <a:t>, </a:t>
            </a:r>
            <a:r>
              <a:rPr lang="de-DE" altLang="tr-TR" sz="2000" dirty="0" err="1" smtClean="0">
                <a:solidFill>
                  <a:schemeClr val="bg1"/>
                </a:solidFill>
              </a:rPr>
              <a:t>kamu</a:t>
            </a:r>
            <a:r>
              <a:rPr lang="de-DE" altLang="tr-TR" sz="2000" dirty="0" smtClean="0">
                <a:solidFill>
                  <a:schemeClr val="bg1"/>
                </a:solidFill>
              </a:rPr>
              <a:t> </a:t>
            </a:r>
            <a:r>
              <a:rPr lang="de-DE" altLang="tr-TR" sz="2000" dirty="0" err="1" smtClean="0">
                <a:solidFill>
                  <a:schemeClr val="bg1"/>
                </a:solidFill>
              </a:rPr>
              <a:t>kurum</a:t>
            </a:r>
            <a:r>
              <a:rPr lang="de-DE" altLang="tr-TR" sz="2000" dirty="0" smtClean="0">
                <a:solidFill>
                  <a:schemeClr val="bg1"/>
                </a:solidFill>
              </a:rPr>
              <a:t> </a:t>
            </a:r>
            <a:r>
              <a:rPr lang="de-DE" altLang="tr-TR" sz="2000" dirty="0" err="1" smtClean="0">
                <a:solidFill>
                  <a:schemeClr val="bg1"/>
                </a:solidFill>
              </a:rPr>
              <a:t>ve</a:t>
            </a:r>
            <a:r>
              <a:rPr lang="tr-TR" altLang="tr-TR" sz="2000" dirty="0" smtClean="0">
                <a:solidFill>
                  <a:schemeClr val="bg1"/>
                </a:solidFill>
              </a:rPr>
              <a:t> kuruluşlarında,</a:t>
            </a:r>
          </a:p>
          <a:p>
            <a:r>
              <a:rPr lang="tr-TR" altLang="tr-TR" sz="2000" dirty="0" smtClean="0">
                <a:solidFill>
                  <a:schemeClr val="bg1"/>
                </a:solidFill>
              </a:rPr>
              <a:t> Mobilya iskeleti ve döşemesi hizmeti veren ya da bu </a:t>
            </a:r>
            <a:r>
              <a:rPr lang="de-DE" altLang="tr-TR" sz="2000" dirty="0" err="1" smtClean="0">
                <a:solidFill>
                  <a:schemeClr val="bg1"/>
                </a:solidFill>
              </a:rPr>
              <a:t>hizmete</a:t>
            </a:r>
            <a:r>
              <a:rPr lang="de-DE" altLang="tr-TR" sz="2000" dirty="0" smtClean="0">
                <a:solidFill>
                  <a:schemeClr val="bg1"/>
                </a:solidFill>
              </a:rPr>
              <a:t> </a:t>
            </a:r>
            <a:r>
              <a:rPr lang="de-DE" altLang="tr-TR" sz="2000" dirty="0" err="1" smtClean="0">
                <a:solidFill>
                  <a:schemeClr val="bg1"/>
                </a:solidFill>
              </a:rPr>
              <a:t>ihtiyaç</a:t>
            </a:r>
            <a:r>
              <a:rPr lang="de-DE" altLang="tr-TR" sz="2000" dirty="0" smtClean="0">
                <a:solidFill>
                  <a:schemeClr val="bg1"/>
                </a:solidFill>
              </a:rPr>
              <a:t> </a:t>
            </a:r>
            <a:r>
              <a:rPr lang="de-DE" altLang="tr-TR" sz="2000" dirty="0" err="1" smtClean="0">
                <a:solidFill>
                  <a:schemeClr val="bg1"/>
                </a:solidFill>
              </a:rPr>
              <a:t>duyan</a:t>
            </a:r>
            <a:r>
              <a:rPr lang="de-DE" altLang="tr-TR" sz="2000" dirty="0" smtClean="0">
                <a:solidFill>
                  <a:schemeClr val="bg1"/>
                </a:solidFill>
              </a:rPr>
              <a:t> </a:t>
            </a:r>
            <a:r>
              <a:rPr lang="de-DE" altLang="tr-TR" sz="2000" dirty="0" err="1" smtClean="0">
                <a:solidFill>
                  <a:schemeClr val="bg1"/>
                </a:solidFill>
              </a:rPr>
              <a:t>firma</a:t>
            </a:r>
            <a:r>
              <a:rPr lang="de-DE" altLang="tr-TR" sz="2000" dirty="0" smtClean="0">
                <a:solidFill>
                  <a:schemeClr val="bg1"/>
                </a:solidFill>
              </a:rPr>
              <a:t>, </a:t>
            </a:r>
            <a:r>
              <a:rPr lang="de-DE" altLang="tr-TR" sz="2000" dirty="0" err="1" smtClean="0">
                <a:solidFill>
                  <a:schemeClr val="bg1"/>
                </a:solidFill>
              </a:rPr>
              <a:t>kamu</a:t>
            </a:r>
            <a:r>
              <a:rPr lang="de-DE" altLang="tr-TR" sz="2000" dirty="0" smtClean="0">
                <a:solidFill>
                  <a:schemeClr val="bg1"/>
                </a:solidFill>
              </a:rPr>
              <a:t> </a:t>
            </a:r>
            <a:r>
              <a:rPr lang="de-DE" altLang="tr-TR" sz="2000" dirty="0" err="1" smtClean="0">
                <a:solidFill>
                  <a:schemeClr val="bg1"/>
                </a:solidFill>
              </a:rPr>
              <a:t>kurum</a:t>
            </a:r>
            <a:r>
              <a:rPr lang="de-DE" altLang="tr-TR" sz="2000" dirty="0" smtClean="0">
                <a:solidFill>
                  <a:schemeClr val="bg1"/>
                </a:solidFill>
              </a:rPr>
              <a:t> </a:t>
            </a:r>
            <a:r>
              <a:rPr lang="de-DE" altLang="tr-TR" sz="2000" dirty="0" err="1" smtClean="0">
                <a:solidFill>
                  <a:schemeClr val="bg1"/>
                </a:solidFill>
              </a:rPr>
              <a:t>ve</a:t>
            </a:r>
            <a:r>
              <a:rPr lang="tr-TR" altLang="tr-TR" sz="2000" dirty="0" smtClean="0">
                <a:solidFill>
                  <a:schemeClr val="bg1"/>
                </a:solidFill>
              </a:rPr>
              <a:t> kuruluşlarında,</a:t>
            </a:r>
          </a:p>
          <a:p>
            <a:r>
              <a:rPr lang="tr-TR" altLang="tr-TR" sz="2000" dirty="0" smtClean="0">
                <a:solidFill>
                  <a:schemeClr val="bg1"/>
                </a:solidFill>
              </a:rPr>
              <a:t> Mobilya süsleme sanatları hizmeti veren ya da bu </a:t>
            </a:r>
            <a:r>
              <a:rPr lang="de-DE" altLang="tr-TR" sz="2000" dirty="0" err="1" smtClean="0">
                <a:solidFill>
                  <a:schemeClr val="bg1"/>
                </a:solidFill>
              </a:rPr>
              <a:t>hizmete</a:t>
            </a:r>
            <a:r>
              <a:rPr lang="de-DE" altLang="tr-TR" sz="2000" dirty="0" smtClean="0">
                <a:solidFill>
                  <a:schemeClr val="bg1"/>
                </a:solidFill>
              </a:rPr>
              <a:t> </a:t>
            </a:r>
            <a:r>
              <a:rPr lang="de-DE" altLang="tr-TR" sz="2000" dirty="0" err="1" smtClean="0">
                <a:solidFill>
                  <a:schemeClr val="bg1"/>
                </a:solidFill>
              </a:rPr>
              <a:t>ihtiyaç</a:t>
            </a:r>
            <a:r>
              <a:rPr lang="de-DE" altLang="tr-TR" sz="2000" dirty="0" smtClean="0">
                <a:solidFill>
                  <a:schemeClr val="bg1"/>
                </a:solidFill>
              </a:rPr>
              <a:t> </a:t>
            </a:r>
            <a:r>
              <a:rPr lang="de-DE" altLang="tr-TR" sz="2000" dirty="0" err="1" smtClean="0">
                <a:solidFill>
                  <a:schemeClr val="bg1"/>
                </a:solidFill>
              </a:rPr>
              <a:t>duyan</a:t>
            </a:r>
            <a:r>
              <a:rPr lang="de-DE" altLang="tr-TR" sz="2000" dirty="0" smtClean="0">
                <a:solidFill>
                  <a:schemeClr val="bg1"/>
                </a:solidFill>
              </a:rPr>
              <a:t> </a:t>
            </a:r>
            <a:r>
              <a:rPr lang="de-DE" altLang="tr-TR" sz="2000" dirty="0" err="1" smtClean="0">
                <a:solidFill>
                  <a:schemeClr val="bg1"/>
                </a:solidFill>
              </a:rPr>
              <a:t>firma</a:t>
            </a:r>
            <a:r>
              <a:rPr lang="de-DE" altLang="tr-TR" sz="2000" dirty="0" smtClean="0">
                <a:solidFill>
                  <a:schemeClr val="bg1"/>
                </a:solidFill>
              </a:rPr>
              <a:t>, </a:t>
            </a:r>
            <a:r>
              <a:rPr lang="de-DE" altLang="tr-TR" sz="2000" dirty="0" err="1" smtClean="0">
                <a:solidFill>
                  <a:schemeClr val="bg1"/>
                </a:solidFill>
              </a:rPr>
              <a:t>kamu</a:t>
            </a:r>
            <a:r>
              <a:rPr lang="de-DE" altLang="tr-TR" sz="2000" dirty="0" smtClean="0">
                <a:solidFill>
                  <a:schemeClr val="bg1"/>
                </a:solidFill>
              </a:rPr>
              <a:t> </a:t>
            </a:r>
            <a:r>
              <a:rPr lang="de-DE" altLang="tr-TR" sz="2000" dirty="0" err="1" smtClean="0">
                <a:solidFill>
                  <a:schemeClr val="bg1"/>
                </a:solidFill>
              </a:rPr>
              <a:t>kurum</a:t>
            </a:r>
            <a:r>
              <a:rPr lang="de-DE" altLang="tr-TR" sz="2000" dirty="0" smtClean="0">
                <a:solidFill>
                  <a:schemeClr val="bg1"/>
                </a:solidFill>
              </a:rPr>
              <a:t> </a:t>
            </a:r>
            <a:r>
              <a:rPr lang="de-DE" altLang="tr-TR" sz="2000" dirty="0" err="1" smtClean="0">
                <a:solidFill>
                  <a:schemeClr val="bg1"/>
                </a:solidFill>
              </a:rPr>
              <a:t>ve</a:t>
            </a:r>
            <a:r>
              <a:rPr lang="tr-TR" altLang="tr-TR" sz="2000" dirty="0" smtClean="0">
                <a:solidFill>
                  <a:schemeClr val="bg1"/>
                </a:solidFill>
              </a:rPr>
              <a:t> kuruluşlarında,</a:t>
            </a:r>
          </a:p>
          <a:p>
            <a:r>
              <a:rPr lang="tr-TR" altLang="tr-TR" sz="2000" dirty="0" smtClean="0">
                <a:solidFill>
                  <a:schemeClr val="bg1"/>
                </a:solidFill>
              </a:rPr>
              <a:t> Ahşap doğramacılık teknolojisi hizmeti veren ya da bu </a:t>
            </a:r>
            <a:r>
              <a:rPr lang="de-DE" altLang="tr-TR" sz="2000" dirty="0" err="1" smtClean="0">
                <a:solidFill>
                  <a:schemeClr val="bg1"/>
                </a:solidFill>
              </a:rPr>
              <a:t>hizmete</a:t>
            </a:r>
            <a:r>
              <a:rPr lang="de-DE" altLang="tr-TR" sz="2000" dirty="0" smtClean="0">
                <a:solidFill>
                  <a:schemeClr val="bg1"/>
                </a:solidFill>
              </a:rPr>
              <a:t> </a:t>
            </a:r>
            <a:r>
              <a:rPr lang="de-DE" altLang="tr-TR" sz="2000" dirty="0" err="1" smtClean="0">
                <a:solidFill>
                  <a:schemeClr val="bg1"/>
                </a:solidFill>
              </a:rPr>
              <a:t>ihtiyaç</a:t>
            </a:r>
            <a:r>
              <a:rPr lang="de-DE" altLang="tr-TR" sz="2000" dirty="0" smtClean="0">
                <a:solidFill>
                  <a:schemeClr val="bg1"/>
                </a:solidFill>
              </a:rPr>
              <a:t> </a:t>
            </a:r>
            <a:r>
              <a:rPr lang="de-DE" altLang="tr-TR" sz="2000" dirty="0" err="1" smtClean="0">
                <a:solidFill>
                  <a:schemeClr val="bg1"/>
                </a:solidFill>
              </a:rPr>
              <a:t>duyan</a:t>
            </a:r>
            <a:r>
              <a:rPr lang="de-DE" altLang="tr-TR" sz="2000" dirty="0" smtClean="0">
                <a:solidFill>
                  <a:schemeClr val="bg1"/>
                </a:solidFill>
              </a:rPr>
              <a:t> </a:t>
            </a:r>
            <a:r>
              <a:rPr lang="de-DE" altLang="tr-TR" sz="2000" dirty="0" err="1" smtClean="0">
                <a:solidFill>
                  <a:schemeClr val="bg1"/>
                </a:solidFill>
              </a:rPr>
              <a:t>firma</a:t>
            </a:r>
            <a:r>
              <a:rPr lang="de-DE" altLang="tr-TR" sz="2000" dirty="0" smtClean="0">
                <a:solidFill>
                  <a:schemeClr val="bg1"/>
                </a:solidFill>
              </a:rPr>
              <a:t>, </a:t>
            </a:r>
            <a:r>
              <a:rPr lang="de-DE" altLang="tr-TR" sz="2000" dirty="0" err="1" smtClean="0">
                <a:solidFill>
                  <a:schemeClr val="bg1"/>
                </a:solidFill>
              </a:rPr>
              <a:t>kamu</a:t>
            </a:r>
            <a:r>
              <a:rPr lang="de-DE" altLang="tr-TR" sz="2000" dirty="0" smtClean="0">
                <a:solidFill>
                  <a:schemeClr val="bg1"/>
                </a:solidFill>
              </a:rPr>
              <a:t> </a:t>
            </a:r>
            <a:r>
              <a:rPr lang="de-DE" altLang="tr-TR" sz="2000" dirty="0" err="1" smtClean="0">
                <a:solidFill>
                  <a:schemeClr val="bg1"/>
                </a:solidFill>
              </a:rPr>
              <a:t>kurum</a:t>
            </a:r>
            <a:r>
              <a:rPr lang="de-DE" altLang="tr-TR" sz="2000" dirty="0" smtClean="0">
                <a:solidFill>
                  <a:schemeClr val="bg1"/>
                </a:solidFill>
              </a:rPr>
              <a:t> </a:t>
            </a:r>
            <a:r>
              <a:rPr lang="de-DE" altLang="tr-TR" sz="2000" dirty="0" err="1" smtClean="0">
                <a:solidFill>
                  <a:schemeClr val="bg1"/>
                </a:solidFill>
              </a:rPr>
              <a:t>ve</a:t>
            </a:r>
            <a:r>
              <a:rPr lang="tr-TR" altLang="tr-TR" sz="2000" dirty="0" smtClean="0">
                <a:solidFill>
                  <a:schemeClr val="bg1"/>
                </a:solidFill>
              </a:rPr>
              <a:t> kuruluşlarında çalışabilirler.</a:t>
            </a:r>
          </a:p>
          <a:p>
            <a:endParaRPr lang="tr-TR" altLang="tr-TR" dirty="0" smtClean="0">
              <a:solidFill>
                <a:schemeClr val="bg1"/>
              </a:solidFill>
            </a:endParaRPr>
          </a:p>
          <a:p>
            <a:endParaRPr lang="tr-TR" altLang="tr-TR" dirty="0" smtClean="0">
              <a:solidFill>
                <a:schemeClr val="bg1"/>
              </a:solidFill>
            </a:endParaRPr>
          </a:p>
          <a:p>
            <a:endParaRPr lang="tr-TR" altLang="tr-TR" dirty="0" smtClean="0">
              <a:solidFill>
                <a:schemeClr val="bg1"/>
              </a:solidFill>
            </a:endParaRPr>
          </a:p>
          <a:p>
            <a:pPr>
              <a:buFont typeface="Wingdings 3" panose="05040102010807070707" pitchFamily="18" charset="2"/>
              <a:buNone/>
            </a:pPr>
            <a:endParaRPr lang="tr-TR" altLang="tr-TR" dirty="0" smtClean="0">
              <a:solidFill>
                <a:schemeClr val="bg1"/>
              </a:solidFill>
            </a:endParaRPr>
          </a:p>
        </p:txBody>
      </p:sp>
      <p:sp>
        <p:nvSpPr>
          <p:cNvPr id="3" name="2 Başlık"/>
          <p:cNvSpPr>
            <a:spLocks noGrp="1"/>
          </p:cNvSpPr>
          <p:nvPr>
            <p:ph type="title"/>
          </p:nvPr>
        </p:nvSpPr>
        <p:spPr>
          <a:xfrm>
            <a:off x="441442" y="1196752"/>
            <a:ext cx="8229600" cy="1143000"/>
          </a:xfrm>
        </p:spPr>
        <p:txBody>
          <a:bodyPr>
            <a:normAutofit fontScale="90000"/>
          </a:bodyPr>
          <a:lstStyle/>
          <a:p>
            <a:pPr algn="ctr" eaLnBrk="1" fontAlgn="auto" hangingPunct="1">
              <a:spcAft>
                <a:spcPts val="0"/>
              </a:spcAft>
              <a:defRPr/>
            </a:pPr>
            <a:r>
              <a:rPr lang="tr-TR" sz="4000" dirty="0" smtClean="0">
                <a:solidFill>
                  <a:schemeClr val="bg1"/>
                </a:solidFill>
              </a:rPr>
              <a:t>Mobilya ve İç Mekan Tasarımı Alanının İş Bulma İmkanları</a:t>
            </a:r>
            <a:br>
              <a:rPr lang="tr-TR" sz="4000" dirty="0" smtClean="0">
                <a:solidFill>
                  <a:schemeClr val="bg1"/>
                </a:solidFill>
              </a:rPr>
            </a:br>
            <a:endParaRPr lang="tr-TR" sz="4000" dirty="0">
              <a:solidFill>
                <a:schemeClr val="bg1"/>
              </a:solidFill>
            </a:endParaRPr>
          </a:p>
        </p:txBody>
      </p:sp>
    </p:spTree>
    <p:extLst>
      <p:ext uri="{BB962C8B-B14F-4D97-AF65-F5344CB8AC3E}">
        <p14:creationId xmlns:p14="http://schemas.microsoft.com/office/powerpoint/2010/main" val="3159239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2276872"/>
            <a:ext cx="8229600" cy="1800200"/>
          </a:xfrm>
        </p:spPr>
        <p:txBody>
          <a:bodyPr/>
          <a:lstStyle/>
          <a:p>
            <a:pPr marL="109537" indent="0" algn="just" eaLnBrk="1" hangingPunct="1">
              <a:buClr>
                <a:schemeClr val="bg1"/>
              </a:buClr>
              <a:buNone/>
            </a:pPr>
            <a:r>
              <a:rPr lang="tr-TR" sz="2800" dirty="0">
                <a:solidFill>
                  <a:schemeClr val="bg1"/>
                </a:solidFill>
              </a:rPr>
              <a:t>Motorlu araçlar sektörü; dünyada ve Türkiye’de yük ve insan taşıma amacına yönelik araçları kapsayan lokomotif sektörlerden biridir. Motorlu araçlar sektörü ana ve yan sanayi olmak üzere iki bölüme ayrılır.</a:t>
            </a:r>
            <a:endParaRPr lang="tr-TR" sz="2800" dirty="0" smtClean="0">
              <a:solidFill>
                <a:schemeClr val="bg1"/>
              </a:solidFill>
            </a:endParaRPr>
          </a:p>
          <a:p>
            <a:pPr eaLnBrk="1" hangingPunct="1">
              <a:buClr>
                <a:schemeClr val="bg1"/>
              </a:buClr>
              <a:buNone/>
            </a:pPr>
            <a:endParaRPr lang="tr-TR" dirty="0" smtClean="0">
              <a:solidFill>
                <a:schemeClr val="bg1"/>
              </a:solidFill>
            </a:endParaRPr>
          </a:p>
          <a:p>
            <a:pPr marL="109537" indent="0" eaLnBrk="1" hangingPunct="1">
              <a:buClr>
                <a:schemeClr val="bg1"/>
              </a:buClr>
              <a:buNone/>
            </a:pPr>
            <a:endParaRPr lang="tr-TR" dirty="0" smtClean="0">
              <a:solidFill>
                <a:schemeClr val="bg1"/>
              </a:solidFill>
            </a:endParaRPr>
          </a:p>
        </p:txBody>
      </p:sp>
      <p:sp>
        <p:nvSpPr>
          <p:cNvPr id="3" name="2 Başlık"/>
          <p:cNvSpPr>
            <a:spLocks noGrp="1"/>
          </p:cNvSpPr>
          <p:nvPr>
            <p:ph type="title"/>
          </p:nvPr>
        </p:nvSpPr>
        <p:spPr>
          <a:xfrm>
            <a:off x="899592" y="1061864"/>
            <a:ext cx="7920880" cy="1143000"/>
          </a:xfrm>
        </p:spPr>
        <p:txBody>
          <a:bodyPr>
            <a:normAutofit/>
          </a:bodyPr>
          <a:lstStyle/>
          <a:p>
            <a:pPr algn="ctr" eaLnBrk="1" fontAlgn="auto" hangingPunct="1">
              <a:spcAft>
                <a:spcPts val="0"/>
              </a:spcAft>
              <a:defRPr/>
            </a:pPr>
            <a:r>
              <a:rPr lang="tr-TR" sz="3600" dirty="0" smtClean="0">
                <a:solidFill>
                  <a:schemeClr val="bg1"/>
                </a:solidFill>
              </a:rPr>
              <a:t>Motorlu Araçlar Teknolojisi Alanı</a:t>
            </a:r>
            <a:endParaRPr lang="tr-TR" sz="3600" dirty="0">
              <a:solidFill>
                <a:schemeClr val="bg1"/>
              </a:solidFill>
            </a:endParaRPr>
          </a:p>
        </p:txBody>
      </p:sp>
      <p:pic>
        <p:nvPicPr>
          <p:cNvPr id="4" name="Picture 4" descr="http://ts3.mm.bing.net/th?id=H.5066529031718658&amp;pid=15.1"/>
          <p:cNvPicPr>
            <a:picLocks noChangeAspect="1" noChangeArrowheads="1"/>
          </p:cNvPicPr>
          <p:nvPr/>
        </p:nvPicPr>
        <p:blipFill>
          <a:blip r:embed="rId3" cstate="print"/>
          <a:srcRect l="10080" b="26081"/>
          <a:stretch>
            <a:fillRect/>
          </a:stretch>
        </p:blipFill>
        <p:spPr bwMode="auto">
          <a:xfrm>
            <a:off x="3851920" y="4846803"/>
            <a:ext cx="2929508" cy="18061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6" descr="http://ts4.mm.bing.net/th?id=H.4835077548082711&amp;pid=15.1"/>
          <p:cNvPicPr>
            <a:picLocks noChangeAspect="1" noChangeArrowheads="1"/>
          </p:cNvPicPr>
          <p:nvPr/>
        </p:nvPicPr>
        <p:blipFill>
          <a:blip r:embed="rId4" cstate="print"/>
          <a:srcRect/>
          <a:stretch>
            <a:fillRect/>
          </a:stretch>
        </p:blipFill>
        <p:spPr bwMode="auto">
          <a:xfrm>
            <a:off x="7487" y="878048"/>
            <a:ext cx="1784209" cy="1510631"/>
          </a:xfrm>
          <a:prstGeom prst="ellipse">
            <a:avLst/>
          </a:prstGeom>
          <a:ln>
            <a:noFill/>
          </a:ln>
          <a:effectLst>
            <a:softEdge rad="112500"/>
          </a:effectLst>
        </p:spPr>
      </p:pic>
      <p:pic>
        <p:nvPicPr>
          <p:cNvPr id="6" name="Picture 8" descr="http://ts2.mm.bing.net/th?id=H.4597664677102981&amp;pid=15.1"/>
          <p:cNvPicPr>
            <a:picLocks noChangeAspect="1" noChangeArrowheads="1"/>
          </p:cNvPicPr>
          <p:nvPr/>
        </p:nvPicPr>
        <p:blipFill>
          <a:blip r:embed="rId5" cstate="print"/>
          <a:srcRect/>
          <a:stretch>
            <a:fillRect/>
          </a:stretch>
        </p:blipFill>
        <p:spPr bwMode="auto">
          <a:xfrm>
            <a:off x="733838" y="4808134"/>
            <a:ext cx="2459765" cy="18448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2" descr="http://ts1.mm.bing.net/th?id=H.4910922402890460&amp;pid=15.1"/>
          <p:cNvPicPr>
            <a:picLocks noChangeAspect="1" noChangeArrowheads="1"/>
          </p:cNvPicPr>
          <p:nvPr/>
        </p:nvPicPr>
        <p:blipFill>
          <a:blip r:embed="rId6" cstate="print"/>
          <a:srcRect r="11801" b="10149"/>
          <a:stretch>
            <a:fillRect/>
          </a:stretch>
        </p:blipFill>
        <p:spPr bwMode="auto">
          <a:xfrm>
            <a:off x="6623720" y="3802687"/>
            <a:ext cx="2520280" cy="2088232"/>
          </a:xfrm>
          <a:prstGeom prst="ellipse">
            <a:avLst/>
          </a:prstGeom>
          <a:ln>
            <a:noFill/>
          </a:ln>
          <a:effectLst>
            <a:softEdge rad="112500"/>
          </a:effectLst>
        </p:spPr>
      </p:pic>
    </p:spTree>
    <p:extLst>
      <p:ext uri="{BB962C8B-B14F-4D97-AF65-F5344CB8AC3E}">
        <p14:creationId xmlns:p14="http://schemas.microsoft.com/office/powerpoint/2010/main" val="14459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492896"/>
            <a:ext cx="8579296" cy="2504876"/>
          </a:xfrm>
        </p:spPr>
        <p:txBody>
          <a:bodyPr>
            <a:normAutofit/>
          </a:bodyPr>
          <a:lstStyle/>
          <a:p>
            <a:pPr lvl="1">
              <a:buFont typeface="Wingdings" pitchFamily="2" charset="2"/>
              <a:buChar char="ü"/>
            </a:pPr>
            <a:r>
              <a:rPr lang="tr-TR" sz="2400" dirty="0" smtClean="0">
                <a:solidFill>
                  <a:schemeClr val="bg1"/>
                </a:solidFill>
              </a:rPr>
              <a:t> Otomotiv </a:t>
            </a:r>
            <a:r>
              <a:rPr lang="tr-TR" sz="2400" dirty="0" err="1" smtClean="0">
                <a:solidFill>
                  <a:schemeClr val="bg1"/>
                </a:solidFill>
              </a:rPr>
              <a:t>Elektromekanikerliği</a:t>
            </a:r>
            <a:endParaRPr lang="tr-TR" sz="2400" dirty="0">
              <a:solidFill>
                <a:schemeClr val="bg1"/>
              </a:solidFill>
            </a:endParaRPr>
          </a:p>
          <a:p>
            <a:pPr lvl="1">
              <a:buFont typeface="Wingdings" pitchFamily="2" charset="2"/>
              <a:buChar char="ü"/>
            </a:pPr>
            <a:r>
              <a:rPr lang="tr-TR" sz="2400" dirty="0" smtClean="0">
                <a:solidFill>
                  <a:schemeClr val="bg1"/>
                </a:solidFill>
              </a:rPr>
              <a:t> Otomotiv </a:t>
            </a:r>
            <a:r>
              <a:rPr lang="tr-TR" sz="2400" dirty="0">
                <a:solidFill>
                  <a:schemeClr val="bg1"/>
                </a:solidFill>
              </a:rPr>
              <a:t>Gövdeciliği (Karosercilik ve Kaportacılık)</a:t>
            </a:r>
          </a:p>
          <a:p>
            <a:pPr lvl="1">
              <a:buFont typeface="Wingdings" pitchFamily="2" charset="2"/>
              <a:buChar char="ü"/>
            </a:pPr>
            <a:r>
              <a:rPr lang="tr-TR" sz="2400" dirty="0" smtClean="0">
                <a:solidFill>
                  <a:schemeClr val="bg1"/>
                </a:solidFill>
              </a:rPr>
              <a:t> Otomotiv </a:t>
            </a:r>
            <a:r>
              <a:rPr lang="tr-TR" sz="2400" dirty="0">
                <a:solidFill>
                  <a:schemeClr val="bg1"/>
                </a:solidFill>
              </a:rPr>
              <a:t>Boyacılığı</a:t>
            </a:r>
          </a:p>
          <a:p>
            <a:pPr lvl="1">
              <a:buFont typeface="Wingdings" pitchFamily="2" charset="2"/>
              <a:buChar char="ü"/>
            </a:pPr>
            <a:r>
              <a:rPr lang="tr-TR" sz="2400" dirty="0" smtClean="0">
                <a:solidFill>
                  <a:schemeClr val="bg1"/>
                </a:solidFill>
              </a:rPr>
              <a:t> İş </a:t>
            </a:r>
            <a:r>
              <a:rPr lang="tr-TR" sz="2400" dirty="0">
                <a:solidFill>
                  <a:schemeClr val="bg1"/>
                </a:solidFill>
              </a:rPr>
              <a:t>Makineleri Bakım ve Onarımcılığı</a:t>
            </a:r>
          </a:p>
          <a:p>
            <a:pPr lvl="1">
              <a:buFont typeface="Wingdings" pitchFamily="2" charset="2"/>
              <a:buChar char="ü"/>
            </a:pPr>
            <a:r>
              <a:rPr lang="tr-TR" sz="2400" dirty="0" smtClean="0">
                <a:solidFill>
                  <a:schemeClr val="bg1"/>
                </a:solidFill>
              </a:rPr>
              <a:t> Tarım </a:t>
            </a:r>
            <a:r>
              <a:rPr lang="tr-TR" sz="2400" dirty="0">
                <a:solidFill>
                  <a:schemeClr val="bg1"/>
                </a:solidFill>
              </a:rPr>
              <a:t>Makineleri Bakım ve Onarımcılığı</a:t>
            </a:r>
          </a:p>
          <a:p>
            <a:pPr lvl="1">
              <a:buFont typeface="Wingdings" pitchFamily="2" charset="2"/>
              <a:buChar char="ü"/>
            </a:pPr>
            <a:endParaRPr lang="tr-TR" dirty="0">
              <a:solidFill>
                <a:schemeClr val="bg1"/>
              </a:solidFill>
            </a:endParaRPr>
          </a:p>
        </p:txBody>
      </p:sp>
      <p:sp>
        <p:nvSpPr>
          <p:cNvPr id="3" name="2 Başlık"/>
          <p:cNvSpPr>
            <a:spLocks noGrp="1"/>
          </p:cNvSpPr>
          <p:nvPr>
            <p:ph type="title"/>
          </p:nvPr>
        </p:nvSpPr>
        <p:spPr>
          <a:xfrm>
            <a:off x="500034" y="917848"/>
            <a:ext cx="8229600" cy="1143000"/>
          </a:xfrm>
        </p:spPr>
        <p:txBody>
          <a:bodyPr/>
          <a:lstStyle/>
          <a:p>
            <a:pPr eaLnBrk="1" fontAlgn="auto" hangingPunct="1">
              <a:spcAft>
                <a:spcPts val="0"/>
              </a:spcAft>
              <a:defRPr/>
            </a:pPr>
            <a:r>
              <a:rPr lang="tr-TR" sz="3200" dirty="0" smtClean="0">
                <a:solidFill>
                  <a:schemeClr val="bg1"/>
                </a:solidFill>
                <a:effectLst/>
              </a:rPr>
              <a:t> </a:t>
            </a:r>
            <a:r>
              <a:rPr lang="tr-TR" sz="3200" dirty="0" smtClean="0">
                <a:solidFill>
                  <a:schemeClr val="bg1"/>
                </a:solidFill>
              </a:rPr>
              <a:t>Alanımız Altında Yer Alan Meslekler</a:t>
            </a:r>
            <a:r>
              <a:rPr lang="tr-TR" sz="3200" dirty="0" smtClean="0">
                <a:solidFill>
                  <a:schemeClr val="bg1"/>
                </a:solidFill>
                <a:effectLst/>
              </a:rPr>
              <a:t>/Dallar</a:t>
            </a:r>
            <a:endParaRPr lang="tr-TR" sz="3200" dirty="0">
              <a:solidFill>
                <a:schemeClr val="bg1"/>
              </a:solidFill>
            </a:endParaRPr>
          </a:p>
        </p:txBody>
      </p:sp>
      <p:sp>
        <p:nvSpPr>
          <p:cNvPr id="4" name="Dikdörtgen 3"/>
          <p:cNvSpPr/>
          <p:nvPr/>
        </p:nvSpPr>
        <p:spPr>
          <a:xfrm>
            <a:off x="827584" y="4891211"/>
            <a:ext cx="7128792" cy="1077218"/>
          </a:xfrm>
          <a:prstGeom prst="rect">
            <a:avLst/>
          </a:prstGeom>
        </p:spPr>
        <p:txBody>
          <a:bodyPr wrap="square">
            <a:spAutoFit/>
          </a:bodyPr>
          <a:lstStyle/>
          <a:p>
            <a:pPr marL="109538" indent="0">
              <a:buClr>
                <a:schemeClr val="tx1"/>
              </a:buClr>
              <a:buFont typeface="Wingdings" pitchFamily="2" charset="2"/>
              <a:buNone/>
            </a:pPr>
            <a:r>
              <a:rPr lang="tr-TR" sz="3200" dirty="0" smtClean="0">
                <a:solidFill>
                  <a:schemeClr val="bg1">
                    <a:lumMod val="95000"/>
                  </a:schemeClr>
                </a:solidFill>
              </a:rPr>
              <a:t>Okulumuzda Aktif Dal Otomotiv Elektromekanik Dalıdır.</a:t>
            </a:r>
            <a:endParaRPr lang="tr-TR" sz="3200" dirty="0">
              <a:solidFill>
                <a:schemeClr val="bg1">
                  <a:lumMod val="95000"/>
                </a:schemeClr>
              </a:solidFill>
            </a:endParaRPr>
          </a:p>
        </p:txBody>
      </p:sp>
    </p:spTree>
    <p:extLst>
      <p:ext uri="{BB962C8B-B14F-4D97-AF65-F5344CB8AC3E}">
        <p14:creationId xmlns:p14="http://schemas.microsoft.com/office/powerpoint/2010/main" val="594418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5 İçerik Yer Tutucusu"/>
          <p:cNvSpPr>
            <a:spLocks noGrp="1"/>
          </p:cNvSpPr>
          <p:nvPr>
            <p:ph idx="1"/>
          </p:nvPr>
        </p:nvSpPr>
        <p:spPr>
          <a:xfrm>
            <a:off x="467544" y="2503438"/>
            <a:ext cx="8229600" cy="3733874"/>
          </a:xfrm>
        </p:spPr>
        <p:txBody>
          <a:bodyPr>
            <a:normAutofit/>
          </a:bodyPr>
          <a:lstStyle/>
          <a:p>
            <a:r>
              <a:rPr lang="tr-TR" altLang="tr-TR" sz="2000" dirty="0" smtClean="0">
                <a:solidFill>
                  <a:schemeClr val="bg1"/>
                </a:solidFill>
              </a:rPr>
              <a:t>Her türlü özel Otomotiv Fabrikalarının Üretim Alanlarında</a:t>
            </a:r>
          </a:p>
          <a:p>
            <a:r>
              <a:rPr lang="tr-TR" altLang="tr-TR" sz="2000" dirty="0" smtClean="0">
                <a:solidFill>
                  <a:schemeClr val="bg1"/>
                </a:solidFill>
              </a:rPr>
              <a:t>Fabrikaların Ar-GE Araştırma Geliştirme Bölümlerinde</a:t>
            </a:r>
          </a:p>
          <a:p>
            <a:r>
              <a:rPr lang="tr-TR" altLang="tr-TR" sz="2000" dirty="0" smtClean="0">
                <a:solidFill>
                  <a:schemeClr val="bg1"/>
                </a:solidFill>
              </a:rPr>
              <a:t>Devlet Kurumlarının Aça Bakım Atölyelerinde</a:t>
            </a:r>
          </a:p>
          <a:p>
            <a:r>
              <a:rPr lang="tr-TR" altLang="tr-TR" sz="2000" dirty="0" smtClean="0">
                <a:solidFill>
                  <a:schemeClr val="bg1"/>
                </a:solidFill>
              </a:rPr>
              <a:t>Belediyelerin-Yerel Yönetimlerin Saha Alanlarında</a:t>
            </a:r>
          </a:p>
          <a:p>
            <a:r>
              <a:rPr lang="tr-TR" altLang="tr-TR" sz="2000" dirty="0" smtClean="0">
                <a:solidFill>
                  <a:schemeClr val="bg1"/>
                </a:solidFill>
              </a:rPr>
              <a:t>Askeriye – Üniversitelerin Destek Hizmetleri Birimlerinde</a:t>
            </a:r>
          </a:p>
          <a:p>
            <a:r>
              <a:rPr lang="tr-TR" altLang="tr-TR" sz="2000" dirty="0" smtClean="0">
                <a:solidFill>
                  <a:schemeClr val="bg1"/>
                </a:solidFill>
              </a:rPr>
              <a:t>Sanayi ve Oto Bakım İşletmelerinin tamamında iş imkanı yer almaktadır. </a:t>
            </a:r>
          </a:p>
          <a:p>
            <a:endParaRPr lang="tr-TR" altLang="tr-TR" dirty="0" smtClean="0">
              <a:solidFill>
                <a:schemeClr val="bg1"/>
              </a:solidFill>
            </a:endParaRPr>
          </a:p>
          <a:p>
            <a:endParaRPr lang="tr-TR" altLang="tr-TR" dirty="0" smtClean="0">
              <a:solidFill>
                <a:schemeClr val="bg1"/>
              </a:solidFill>
            </a:endParaRPr>
          </a:p>
          <a:p>
            <a:endParaRPr lang="tr-TR" altLang="tr-TR" dirty="0" smtClean="0">
              <a:solidFill>
                <a:schemeClr val="bg1"/>
              </a:solidFill>
            </a:endParaRPr>
          </a:p>
          <a:p>
            <a:pPr>
              <a:buFont typeface="Wingdings 3" panose="05040102010807070707" pitchFamily="18" charset="2"/>
              <a:buNone/>
            </a:pPr>
            <a:endParaRPr lang="tr-TR" altLang="tr-TR" dirty="0" smtClean="0">
              <a:solidFill>
                <a:schemeClr val="bg1"/>
              </a:solidFill>
            </a:endParaRPr>
          </a:p>
        </p:txBody>
      </p:sp>
      <p:sp>
        <p:nvSpPr>
          <p:cNvPr id="3" name="2 Başlık"/>
          <p:cNvSpPr>
            <a:spLocks noGrp="1"/>
          </p:cNvSpPr>
          <p:nvPr>
            <p:ph type="title"/>
          </p:nvPr>
        </p:nvSpPr>
        <p:spPr>
          <a:xfrm>
            <a:off x="441442" y="1412776"/>
            <a:ext cx="8229600" cy="1143000"/>
          </a:xfrm>
        </p:spPr>
        <p:txBody>
          <a:bodyPr>
            <a:normAutofit fontScale="90000"/>
          </a:bodyPr>
          <a:lstStyle/>
          <a:p>
            <a:pPr algn="ctr" eaLnBrk="1" fontAlgn="auto" hangingPunct="1">
              <a:spcAft>
                <a:spcPts val="0"/>
              </a:spcAft>
              <a:defRPr/>
            </a:pPr>
            <a:r>
              <a:rPr lang="tr-TR" sz="4000" dirty="0" smtClean="0">
                <a:solidFill>
                  <a:schemeClr val="bg1"/>
                </a:solidFill>
              </a:rPr>
              <a:t>Motorlu Araçlar Teknolojisi Alanının </a:t>
            </a:r>
            <a:r>
              <a:rPr lang="tr-TR" sz="4000" dirty="0" smtClean="0">
                <a:solidFill>
                  <a:schemeClr val="bg1"/>
                </a:solidFill>
              </a:rPr>
              <a:t>İş Bulma İmkanları</a:t>
            </a:r>
            <a:br>
              <a:rPr lang="tr-TR" sz="4000" dirty="0" smtClean="0">
                <a:solidFill>
                  <a:schemeClr val="bg1"/>
                </a:solidFill>
              </a:rPr>
            </a:br>
            <a:endParaRPr lang="tr-TR" sz="4000" dirty="0">
              <a:solidFill>
                <a:schemeClr val="bg1"/>
              </a:solidFill>
            </a:endParaRPr>
          </a:p>
        </p:txBody>
      </p:sp>
    </p:spTree>
    <p:extLst>
      <p:ext uri="{BB962C8B-B14F-4D97-AF65-F5344CB8AC3E}">
        <p14:creationId xmlns:p14="http://schemas.microsoft.com/office/powerpoint/2010/main" val="3774720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Başlık"/>
          <p:cNvSpPr>
            <a:spLocks noGrp="1"/>
          </p:cNvSpPr>
          <p:nvPr>
            <p:ph type="title"/>
          </p:nvPr>
        </p:nvSpPr>
        <p:spPr>
          <a:xfrm>
            <a:off x="441442" y="1196752"/>
            <a:ext cx="8229600" cy="648072"/>
          </a:xfrm>
        </p:spPr>
        <p:txBody>
          <a:bodyPr>
            <a:normAutofit fontScale="90000"/>
          </a:bodyPr>
          <a:lstStyle/>
          <a:p>
            <a:pPr algn="ctr" eaLnBrk="1" fontAlgn="auto" hangingPunct="1">
              <a:spcAft>
                <a:spcPts val="0"/>
              </a:spcAft>
              <a:defRPr/>
            </a:pPr>
            <a:r>
              <a:rPr lang="tr-TR" sz="4000" dirty="0" smtClean="0">
                <a:solidFill>
                  <a:schemeClr val="bg1"/>
                </a:solidFill>
              </a:rPr>
              <a:t>İşletmelerde Beceri Eğitimi</a:t>
            </a:r>
            <a:br>
              <a:rPr lang="tr-TR" sz="4000" dirty="0" smtClean="0">
                <a:solidFill>
                  <a:schemeClr val="bg1"/>
                </a:solidFill>
              </a:rPr>
            </a:br>
            <a:endParaRPr lang="tr-TR" sz="4000" dirty="0">
              <a:solidFill>
                <a:schemeClr val="bg1"/>
              </a:solidFill>
            </a:endParaRPr>
          </a:p>
        </p:txBody>
      </p:sp>
      <p:sp>
        <p:nvSpPr>
          <p:cNvPr id="5" name="2 Başlık"/>
          <p:cNvSpPr txBox="1">
            <a:spLocks/>
          </p:cNvSpPr>
          <p:nvPr/>
        </p:nvSpPr>
        <p:spPr>
          <a:xfrm>
            <a:off x="441442" y="1772816"/>
            <a:ext cx="8229600"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1400" dirty="0" smtClean="0">
                <a:solidFill>
                  <a:schemeClr val="bg1"/>
                </a:solidFill>
              </a:rPr>
              <a:t>İşletmelerde Beceri Eğitimi</a:t>
            </a:r>
          </a:p>
          <a:p>
            <a:pPr algn="l">
              <a:defRPr/>
            </a:pPr>
            <a:r>
              <a:rPr lang="tr-TR" sz="1400" dirty="0">
                <a:solidFill>
                  <a:schemeClr val="bg1"/>
                </a:solidFill>
              </a:rPr>
              <a:t>	</a:t>
            </a:r>
            <a:r>
              <a:rPr lang="tr-TR" sz="1400" dirty="0" smtClean="0">
                <a:solidFill>
                  <a:schemeClr val="bg1"/>
                </a:solidFill>
              </a:rPr>
              <a:t>İlçemiz fabrikalar bölgesinde yer almaktadır. Alanında uzman yüzlerce firma ilçemiz topraklarında üretim yapmaktadır. Bizler yetiştirdiğimiz öğrencilerimizi öncelikle sahamızda yer alan bu işletmelere yerleştirmekte; yetersiz kaldığı zamanlarda ise merkezdeki diğer iş sahalarına yönlendirmekteyiz. </a:t>
            </a:r>
          </a:p>
          <a:p>
            <a:pPr algn="l">
              <a:defRPr/>
            </a:pPr>
            <a:r>
              <a:rPr lang="tr-TR" sz="1400" dirty="0">
                <a:solidFill>
                  <a:schemeClr val="bg1"/>
                </a:solidFill>
              </a:rPr>
              <a:t>	</a:t>
            </a:r>
            <a:r>
              <a:rPr lang="tr-TR" sz="1400" dirty="0" smtClean="0">
                <a:solidFill>
                  <a:schemeClr val="bg1"/>
                </a:solidFill>
              </a:rPr>
              <a:t>Tüm işletmelerle dirsek temasını bırakmıyor; aksine onları da eğitim ortamımıza dahil ediyoruz. </a:t>
            </a:r>
          </a:p>
          <a:p>
            <a:pPr algn="l">
              <a:defRPr/>
            </a:pPr>
            <a:endParaRPr lang="tr-TR" sz="1400" dirty="0">
              <a:solidFill>
                <a:schemeClr val="bg1"/>
              </a:solidFill>
            </a:endParaRPr>
          </a:p>
          <a:p>
            <a:pPr algn="l">
              <a:defRPr/>
            </a:pPr>
            <a:r>
              <a:rPr lang="tr-TR" sz="1400" dirty="0" smtClean="0">
                <a:solidFill>
                  <a:schemeClr val="bg1"/>
                </a:solidFill>
              </a:rPr>
              <a:t>Bazı işletmelerimizin isimleri şöyledir;</a:t>
            </a:r>
          </a:p>
          <a:p>
            <a:pPr marL="571500" indent="-571500" algn="l">
              <a:buFontTx/>
              <a:buChar char="-"/>
              <a:defRPr/>
            </a:pPr>
            <a:r>
              <a:rPr lang="tr-TR" sz="1400" dirty="0" smtClean="0">
                <a:solidFill>
                  <a:schemeClr val="bg1"/>
                </a:solidFill>
              </a:rPr>
              <a:t>MAN Türkiye A.Ş.</a:t>
            </a:r>
          </a:p>
          <a:p>
            <a:pPr marL="571500" indent="-571500" algn="l">
              <a:buFontTx/>
              <a:buChar char="-"/>
              <a:defRPr/>
            </a:pPr>
            <a:r>
              <a:rPr lang="tr-TR" sz="1400" dirty="0" smtClean="0">
                <a:solidFill>
                  <a:schemeClr val="bg1"/>
                </a:solidFill>
              </a:rPr>
              <a:t>Aselsan </a:t>
            </a:r>
          </a:p>
          <a:p>
            <a:pPr marL="571500" indent="-571500" algn="l">
              <a:buFontTx/>
              <a:buChar char="-"/>
              <a:defRPr/>
            </a:pPr>
            <a:r>
              <a:rPr lang="tr-TR" sz="1400" dirty="0" err="1" smtClean="0">
                <a:solidFill>
                  <a:schemeClr val="bg1"/>
                </a:solidFill>
              </a:rPr>
              <a:t>Havelsan</a:t>
            </a:r>
            <a:endParaRPr lang="tr-TR" sz="1400" dirty="0" smtClean="0">
              <a:solidFill>
                <a:schemeClr val="bg1"/>
              </a:solidFill>
            </a:endParaRPr>
          </a:p>
          <a:p>
            <a:pPr marL="571500" indent="-571500" algn="l">
              <a:buFontTx/>
              <a:buChar char="-"/>
              <a:defRPr/>
            </a:pPr>
            <a:r>
              <a:rPr lang="tr-TR" sz="1400" dirty="0" err="1" smtClean="0">
                <a:solidFill>
                  <a:schemeClr val="bg1"/>
                </a:solidFill>
              </a:rPr>
              <a:t>Okursoy</a:t>
            </a:r>
            <a:r>
              <a:rPr lang="tr-TR" sz="1400" dirty="0" smtClean="0">
                <a:solidFill>
                  <a:schemeClr val="bg1"/>
                </a:solidFill>
              </a:rPr>
              <a:t> Makine</a:t>
            </a:r>
          </a:p>
          <a:p>
            <a:pPr marL="571500" indent="-571500" algn="l">
              <a:buFontTx/>
              <a:buChar char="-"/>
              <a:defRPr/>
            </a:pPr>
            <a:r>
              <a:rPr lang="tr-TR" sz="1400" dirty="0" smtClean="0">
                <a:solidFill>
                  <a:schemeClr val="bg1"/>
                </a:solidFill>
              </a:rPr>
              <a:t>Okur Makine</a:t>
            </a:r>
          </a:p>
          <a:p>
            <a:pPr marL="571500" indent="-571500" algn="l">
              <a:buFontTx/>
              <a:buChar char="-"/>
              <a:defRPr/>
            </a:pPr>
            <a:r>
              <a:rPr lang="tr-TR" sz="1400" dirty="0" err="1" smtClean="0">
                <a:solidFill>
                  <a:schemeClr val="bg1"/>
                </a:solidFill>
              </a:rPr>
              <a:t>TürkTıpsan</a:t>
            </a:r>
            <a:endParaRPr lang="tr-TR" sz="1400" dirty="0" smtClean="0">
              <a:solidFill>
                <a:schemeClr val="bg1"/>
              </a:solidFill>
            </a:endParaRPr>
          </a:p>
          <a:p>
            <a:pPr marL="571500" indent="-571500" algn="l">
              <a:buFontTx/>
              <a:buChar char="-"/>
              <a:defRPr/>
            </a:pPr>
            <a:r>
              <a:rPr lang="tr-TR" sz="1400" dirty="0" err="1" smtClean="0">
                <a:solidFill>
                  <a:schemeClr val="bg1"/>
                </a:solidFill>
              </a:rPr>
              <a:t>Lazzoni</a:t>
            </a:r>
            <a:endParaRPr lang="tr-TR" sz="1400" dirty="0" smtClean="0">
              <a:solidFill>
                <a:schemeClr val="bg1"/>
              </a:solidFill>
            </a:endParaRPr>
          </a:p>
          <a:p>
            <a:pPr marL="571500" indent="-571500" algn="l">
              <a:buFontTx/>
              <a:buChar char="-"/>
              <a:defRPr/>
            </a:pPr>
            <a:r>
              <a:rPr lang="tr-TR" sz="1400" dirty="0" err="1" smtClean="0">
                <a:solidFill>
                  <a:schemeClr val="bg1"/>
                </a:solidFill>
              </a:rPr>
              <a:t>Akyapı</a:t>
            </a:r>
            <a:endParaRPr lang="tr-TR" sz="1400" dirty="0" smtClean="0">
              <a:solidFill>
                <a:schemeClr val="bg1"/>
              </a:solidFill>
            </a:endParaRPr>
          </a:p>
          <a:p>
            <a:pPr marL="571500" indent="-571500" algn="l">
              <a:buFontTx/>
              <a:buChar char="-"/>
              <a:defRPr/>
            </a:pPr>
            <a:r>
              <a:rPr lang="tr-TR" sz="1400" dirty="0" smtClean="0">
                <a:solidFill>
                  <a:schemeClr val="bg1"/>
                </a:solidFill>
              </a:rPr>
              <a:t>FRS Gaz İmalat Sanayi A.Ş.</a:t>
            </a:r>
          </a:p>
          <a:p>
            <a:pPr marL="571500" indent="-571500" algn="l">
              <a:buFontTx/>
              <a:buChar char="-"/>
              <a:defRPr/>
            </a:pPr>
            <a:r>
              <a:rPr lang="tr-TR" sz="1400" dirty="0" err="1" smtClean="0">
                <a:solidFill>
                  <a:schemeClr val="bg1"/>
                </a:solidFill>
              </a:rPr>
              <a:t>Integro</a:t>
            </a:r>
            <a:r>
              <a:rPr lang="tr-TR" sz="1400" dirty="0" smtClean="0">
                <a:solidFill>
                  <a:schemeClr val="bg1"/>
                </a:solidFill>
              </a:rPr>
              <a:t> </a:t>
            </a:r>
            <a:r>
              <a:rPr lang="tr-TR" sz="1400" dirty="0" err="1" smtClean="0">
                <a:solidFill>
                  <a:schemeClr val="bg1"/>
                </a:solidFill>
              </a:rPr>
              <a:t>Robotics</a:t>
            </a:r>
            <a:endParaRPr lang="tr-TR" sz="1400" dirty="0" smtClean="0">
              <a:solidFill>
                <a:schemeClr val="bg1"/>
              </a:solidFill>
            </a:endParaRPr>
          </a:p>
          <a:p>
            <a:pPr marL="571500" indent="-571500" algn="l">
              <a:buFontTx/>
              <a:buChar char="-"/>
              <a:defRPr/>
            </a:pPr>
            <a:r>
              <a:rPr lang="tr-TR" sz="1400" dirty="0" smtClean="0">
                <a:solidFill>
                  <a:schemeClr val="bg1"/>
                </a:solidFill>
              </a:rPr>
              <a:t>Oscar Makine</a:t>
            </a:r>
          </a:p>
          <a:p>
            <a:pPr marL="571500" indent="-571500" algn="l">
              <a:buFontTx/>
              <a:buChar char="-"/>
              <a:defRPr/>
            </a:pPr>
            <a:r>
              <a:rPr lang="tr-TR" sz="1400" dirty="0" smtClean="0">
                <a:solidFill>
                  <a:schemeClr val="bg1"/>
                </a:solidFill>
              </a:rPr>
              <a:t>Akyurt Belediyesi</a:t>
            </a:r>
          </a:p>
          <a:p>
            <a:pPr marL="571500" indent="-571500" algn="l">
              <a:buFontTx/>
              <a:buChar char="-"/>
              <a:defRPr/>
            </a:pPr>
            <a:r>
              <a:rPr lang="tr-TR" sz="1400" dirty="0" smtClean="0">
                <a:solidFill>
                  <a:schemeClr val="bg1"/>
                </a:solidFill>
              </a:rPr>
              <a:t>Alin Bilişim</a:t>
            </a:r>
          </a:p>
          <a:p>
            <a:pPr marL="571500" indent="-571500" algn="l">
              <a:buFontTx/>
              <a:buChar char="-"/>
              <a:defRPr/>
            </a:pPr>
            <a:r>
              <a:rPr lang="tr-TR" sz="1400" dirty="0" err="1" smtClean="0">
                <a:solidFill>
                  <a:schemeClr val="bg1"/>
                </a:solidFill>
              </a:rPr>
              <a:t>İntron</a:t>
            </a:r>
            <a:r>
              <a:rPr lang="tr-TR" sz="1400" dirty="0" smtClean="0">
                <a:solidFill>
                  <a:schemeClr val="bg1"/>
                </a:solidFill>
              </a:rPr>
              <a:t> bilişim</a:t>
            </a:r>
          </a:p>
          <a:p>
            <a:pPr marL="571500" indent="-571500" algn="l">
              <a:buFontTx/>
              <a:buChar char="-"/>
              <a:defRPr/>
            </a:pPr>
            <a:r>
              <a:rPr lang="tr-TR" sz="1400" dirty="0" smtClean="0">
                <a:solidFill>
                  <a:schemeClr val="bg1"/>
                </a:solidFill>
              </a:rPr>
              <a:t>Sera Reklamcılık gibi.</a:t>
            </a:r>
            <a:endParaRPr lang="tr-TR" sz="1400" dirty="0">
              <a:solidFill>
                <a:schemeClr val="bg1"/>
              </a:solidFill>
            </a:endParaRPr>
          </a:p>
        </p:txBody>
      </p:sp>
    </p:spTree>
    <p:extLst>
      <p:ext uri="{BB962C8B-B14F-4D97-AF65-F5344CB8AC3E}">
        <p14:creationId xmlns:p14="http://schemas.microsoft.com/office/powerpoint/2010/main" val="1773515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5000636"/>
            <a:ext cx="8229600" cy="1428760"/>
          </a:xfrm>
        </p:spPr>
        <p:txBody>
          <a:bodyPr>
            <a:normAutofit/>
          </a:bodyPr>
          <a:lstStyle/>
          <a:p>
            <a:r>
              <a:rPr lang="tr-TR" altLang="zh-CN" sz="2400" dirty="0" smtClean="0">
                <a:solidFill>
                  <a:schemeClr val="bg1"/>
                </a:solidFill>
                <a:latin typeface="Arial Unicode MS" pitchFamily="34" charset="-122"/>
                <a:ea typeface="Arial Unicode MS" pitchFamily="34" charset="-122"/>
                <a:cs typeface="Arial Unicode MS" pitchFamily="34" charset="-122"/>
              </a:rPr>
              <a:t>Teşekkürler </a:t>
            </a:r>
            <a:r>
              <a:rPr lang="tr-TR" altLang="zh-CN" sz="2400" dirty="0" smtClean="0">
                <a:solidFill>
                  <a:srgbClr val="FFC000"/>
                </a:solidFill>
                <a:latin typeface="Arial Unicode MS" pitchFamily="34" charset="-122"/>
                <a:ea typeface="Arial Unicode MS" pitchFamily="34" charset="-122"/>
                <a:cs typeface="Arial Unicode MS" pitchFamily="34" charset="-122"/>
              </a:rPr>
              <a:t/>
            </a:r>
            <a:br>
              <a:rPr lang="tr-TR" altLang="zh-CN" sz="2400" dirty="0" smtClean="0">
                <a:solidFill>
                  <a:srgbClr val="FFC000"/>
                </a:solidFill>
                <a:latin typeface="Arial Unicode MS" pitchFamily="34" charset="-122"/>
                <a:ea typeface="Arial Unicode MS" pitchFamily="34" charset="-122"/>
                <a:cs typeface="Arial Unicode MS" pitchFamily="34" charset="-122"/>
              </a:rPr>
            </a:br>
            <a:r>
              <a:rPr lang="tr-TR" altLang="zh-CN" sz="2400" dirty="0" smtClean="0">
                <a:solidFill>
                  <a:srgbClr val="FFC000"/>
                </a:solidFill>
                <a:latin typeface="Arial Unicode MS" pitchFamily="34" charset="-122"/>
                <a:ea typeface="Arial Unicode MS" pitchFamily="34" charset="-122"/>
                <a:cs typeface="Arial Unicode MS" pitchFamily="34" charset="-122"/>
              </a:rPr>
              <a:t/>
            </a:r>
            <a:br>
              <a:rPr lang="tr-TR" altLang="zh-CN" sz="2400" dirty="0" smtClean="0">
                <a:solidFill>
                  <a:srgbClr val="FFC000"/>
                </a:solidFill>
                <a:latin typeface="Arial Unicode MS" pitchFamily="34" charset="-122"/>
                <a:ea typeface="Arial Unicode MS" pitchFamily="34" charset="-122"/>
                <a:cs typeface="Arial Unicode MS" pitchFamily="34" charset="-122"/>
              </a:rPr>
            </a:br>
            <a:r>
              <a:rPr lang="tr-TR" sz="2400" dirty="0" smtClean="0">
                <a:solidFill>
                  <a:schemeClr val="bg1"/>
                </a:solidFill>
                <a:latin typeface="Arial" pitchFamily="34" charset="0"/>
                <a:cs typeface="Arial" pitchFamily="34" charset="0"/>
              </a:rPr>
              <a:t>Nevzat Hüseyin Tiryaki Mesleki ve Teknik Anadolu Lisesi</a:t>
            </a:r>
            <a:endParaRPr lang="zh-CN" altLang="en-US" sz="2400" dirty="0">
              <a:solidFill>
                <a:srgbClr val="FFC000"/>
              </a:solidFill>
              <a:latin typeface="Arial Unicode MS" pitchFamily="34" charset="-122"/>
              <a:ea typeface="Arial Unicode MS" pitchFamily="34" charset="-122"/>
              <a:cs typeface="Arial Unicode MS" pitchFamily="34" charset="-122"/>
            </a:endParaRPr>
          </a:p>
        </p:txBody>
      </p:sp>
      <p:pic>
        <p:nvPicPr>
          <p:cNvPr id="3" name="Picture 2" descr="I:\BT ALAN TANITIMI\header.png"/>
          <p:cNvPicPr>
            <a:picLocks noChangeAspect="1" noChangeArrowheads="1"/>
          </p:cNvPicPr>
          <p:nvPr/>
        </p:nvPicPr>
        <p:blipFill>
          <a:blip r:embed="rId2"/>
          <a:srcRect/>
          <a:stretch>
            <a:fillRect/>
          </a:stretch>
        </p:blipFill>
        <p:spPr bwMode="auto">
          <a:xfrm>
            <a:off x="0" y="0"/>
            <a:ext cx="9144000" cy="1142984"/>
          </a:xfrm>
          <a:prstGeom prst="rect">
            <a:avLst/>
          </a:prstGeom>
          <a:noFill/>
        </p:spPr>
      </p:pic>
    </p:spTree>
    <p:extLst>
      <p:ext uri="{BB962C8B-B14F-4D97-AF65-F5344CB8AC3E}">
        <p14:creationId xmlns:p14="http://schemas.microsoft.com/office/powerpoint/2010/main" val="1842767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Resim1.jpg"/>
          <p:cNvPicPr>
            <a:picLocks noChangeAspect="1" noChangeArrowheads="1"/>
          </p:cNvPicPr>
          <p:nvPr/>
        </p:nvPicPr>
        <p:blipFill>
          <a:blip r:embed="rId3"/>
          <a:srcRect/>
          <a:stretch>
            <a:fillRect/>
          </a:stretch>
        </p:blipFill>
        <p:spPr bwMode="auto">
          <a:xfrm>
            <a:off x="1" y="0"/>
            <a:ext cx="9144000" cy="6929462"/>
          </a:xfrm>
          <a:prstGeom prst="rect">
            <a:avLst/>
          </a:prstGeom>
          <a:noFill/>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885" y="1124744"/>
            <a:ext cx="6660232" cy="4710588"/>
          </a:xfrm>
          <a:prstGeom prst="rect">
            <a:avLst/>
          </a:prstGeom>
        </p:spPr>
      </p:pic>
      <p:sp>
        <p:nvSpPr>
          <p:cNvPr id="8" name="标题 1"/>
          <p:cNvSpPr>
            <a:spLocks noGrp="1"/>
          </p:cNvSpPr>
          <p:nvPr>
            <p:ph type="title"/>
          </p:nvPr>
        </p:nvSpPr>
        <p:spPr>
          <a:xfrm>
            <a:off x="323528" y="428033"/>
            <a:ext cx="8229600" cy="625272"/>
          </a:xfrm>
        </p:spPr>
        <p:txBody>
          <a:bodyPr>
            <a:normAutofit fontScale="90000"/>
          </a:bodyPr>
          <a:lstStyle/>
          <a:p>
            <a:r>
              <a:rPr lang="tr-TR" altLang="zh-CN" sz="3600" dirty="0" smtClean="0">
                <a:solidFill>
                  <a:srgbClr val="FFFF00"/>
                </a:solidFill>
                <a:ea typeface="Arial Unicode MS" pitchFamily="34" charset="-122"/>
                <a:cs typeface="Arial Unicode MS" pitchFamily="34" charset="-122"/>
              </a:rPr>
              <a:t>Okul Müdürü</a:t>
            </a:r>
            <a:endParaRPr lang="zh-CN" altLang="en-US" sz="3600" dirty="0">
              <a:solidFill>
                <a:srgbClr val="FFFF00"/>
              </a:solidFill>
              <a:ea typeface="Arial Unicode MS" pitchFamily="34" charset="-122"/>
              <a:cs typeface="Arial Unicode MS" pitchFamily="34" charset="-122"/>
            </a:endParaRPr>
          </a:p>
        </p:txBody>
      </p:sp>
      <p:sp>
        <p:nvSpPr>
          <p:cNvPr id="9" name="标题 1"/>
          <p:cNvSpPr txBox="1">
            <a:spLocks/>
          </p:cNvSpPr>
          <p:nvPr/>
        </p:nvSpPr>
        <p:spPr>
          <a:xfrm>
            <a:off x="395536" y="6069761"/>
            <a:ext cx="8229600" cy="6252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zh-CN" sz="2500" dirty="0" smtClean="0">
                <a:solidFill>
                  <a:srgbClr val="FFFF00"/>
                </a:solidFill>
                <a:ea typeface="Arial Unicode MS" pitchFamily="34" charset="-122"/>
                <a:cs typeface="Arial Unicode MS" pitchFamily="34" charset="-122"/>
              </a:rPr>
              <a:t>Bahtiyar BOZDEMİR</a:t>
            </a:r>
            <a:endParaRPr lang="zh-CN" altLang="en-US" sz="2500" dirty="0">
              <a:solidFill>
                <a:srgbClr val="FFFF00"/>
              </a:solidFill>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987824" y="-17781"/>
            <a:ext cx="5366400" cy="1000132"/>
          </a:xfrm>
        </p:spPr>
        <p:txBody>
          <a:bodyPr>
            <a:normAutofit/>
          </a:bodyPr>
          <a:lstStyle/>
          <a:p>
            <a:r>
              <a:rPr lang="tr-TR" sz="3600" dirty="0" smtClean="0">
                <a:solidFill>
                  <a:schemeClr val="bg1"/>
                </a:solidFill>
                <a:latin typeface="Arial" pitchFamily="34" charset="0"/>
                <a:cs typeface="Arial" pitchFamily="34" charset="0"/>
              </a:rPr>
              <a:t>Alanlarımız</a:t>
            </a: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28596" y="2071678"/>
            <a:ext cx="8001056" cy="4429156"/>
          </a:xfrm>
        </p:spPr>
        <p:txBody>
          <a:bodyPr>
            <a:normAutofit/>
          </a:bodyPr>
          <a:lstStyle/>
          <a:p>
            <a:pPr>
              <a:buFontTx/>
              <a:buChar char="-"/>
            </a:pPr>
            <a:r>
              <a:rPr lang="tr-TR" altLang="zh-CN" sz="3600" dirty="0" smtClean="0">
                <a:solidFill>
                  <a:srgbClr val="FFC000"/>
                </a:solidFill>
                <a:latin typeface="+mj-lt"/>
                <a:ea typeface="Arial Unicode MS" pitchFamily="34" charset="-122"/>
                <a:cs typeface="Arial Unicode MS" pitchFamily="34" charset="-122"/>
              </a:rPr>
              <a:t>Bilişim Teknolojileri</a:t>
            </a:r>
          </a:p>
          <a:p>
            <a:pPr>
              <a:buFontTx/>
              <a:buChar char="-"/>
            </a:pPr>
            <a:r>
              <a:rPr lang="tr-TR" altLang="zh-CN" sz="3600" dirty="0" smtClean="0">
                <a:solidFill>
                  <a:srgbClr val="FFC000"/>
                </a:solidFill>
                <a:latin typeface="+mj-lt"/>
                <a:ea typeface="Arial Unicode MS" pitchFamily="34" charset="-122"/>
                <a:cs typeface="Arial Unicode MS" pitchFamily="34" charset="-122"/>
              </a:rPr>
              <a:t>Elektrik / Elektronik Teknolojileri</a:t>
            </a:r>
          </a:p>
          <a:p>
            <a:pPr>
              <a:buFontTx/>
              <a:buChar char="-"/>
            </a:pPr>
            <a:r>
              <a:rPr lang="tr-TR" altLang="zh-CN" sz="3600" dirty="0" smtClean="0">
                <a:solidFill>
                  <a:srgbClr val="FFC000"/>
                </a:solidFill>
                <a:latin typeface="+mj-lt"/>
                <a:ea typeface="Arial Unicode MS" pitchFamily="34" charset="-122"/>
                <a:cs typeface="Arial Unicode MS" pitchFamily="34" charset="-122"/>
              </a:rPr>
              <a:t>Metal Teknolojileri</a:t>
            </a:r>
          </a:p>
          <a:p>
            <a:pPr>
              <a:buFontTx/>
              <a:buChar char="-"/>
            </a:pPr>
            <a:r>
              <a:rPr lang="tr-TR" altLang="zh-CN" sz="3600" dirty="0" smtClean="0">
                <a:solidFill>
                  <a:srgbClr val="FFC000"/>
                </a:solidFill>
                <a:latin typeface="+mj-lt"/>
                <a:ea typeface="Arial Unicode MS" pitchFamily="34" charset="-122"/>
                <a:cs typeface="Arial Unicode MS" pitchFamily="34" charset="-122"/>
              </a:rPr>
              <a:t>Mobilya ve İç Mekan Tasarımı </a:t>
            </a:r>
          </a:p>
          <a:p>
            <a:pPr>
              <a:buFontTx/>
              <a:buChar char="-"/>
            </a:pPr>
            <a:r>
              <a:rPr lang="tr-TR" altLang="zh-CN" sz="3600" dirty="0" smtClean="0">
                <a:solidFill>
                  <a:srgbClr val="FFC000"/>
                </a:solidFill>
                <a:latin typeface="+mj-lt"/>
                <a:ea typeface="Arial Unicode MS" pitchFamily="34" charset="-122"/>
                <a:cs typeface="Arial Unicode MS" pitchFamily="34" charset="-122"/>
              </a:rPr>
              <a:t>Motorlu Araçlar Teknolojileri</a:t>
            </a:r>
            <a:endParaRPr lang="zh-CN" altLang="en-US" sz="3600" dirty="0">
              <a:solidFill>
                <a:srgbClr val="FFC000"/>
              </a:solidFill>
              <a:latin typeface="+mj-lt"/>
              <a:ea typeface="Arial Unicode MS" pitchFamily="34" charset="-122"/>
              <a:cs typeface="Arial Unicode MS" pitchFamily="34" charset="-122"/>
            </a:endParaRPr>
          </a:p>
        </p:txBody>
      </p:sp>
    </p:spTree>
    <p:extLst>
      <p:ext uri="{BB962C8B-B14F-4D97-AF65-F5344CB8AC3E}">
        <p14:creationId xmlns:p14="http://schemas.microsoft.com/office/powerpoint/2010/main" val="211937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14324" y="836712"/>
            <a:ext cx="8229600" cy="1000132"/>
          </a:xfrm>
        </p:spPr>
        <p:txBody>
          <a:bodyPr>
            <a:normAutofit/>
          </a:bodyPr>
          <a:lstStyle/>
          <a:p>
            <a:r>
              <a:rPr lang="tr-TR" sz="3600" dirty="0" smtClean="0">
                <a:solidFill>
                  <a:schemeClr val="bg1"/>
                </a:solidFill>
                <a:latin typeface="Arial" pitchFamily="34" charset="0"/>
                <a:cs typeface="Arial" pitchFamily="34" charset="0"/>
              </a:rPr>
              <a:t>Bilişim Teknolojileri Alanı</a:t>
            </a: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28596" y="2071678"/>
            <a:ext cx="8001056" cy="4429156"/>
          </a:xfrm>
        </p:spPr>
        <p:txBody>
          <a:bodyPr>
            <a:normAutofit fontScale="47500" lnSpcReduction="20000"/>
          </a:bodyPr>
          <a:lstStyle/>
          <a:p>
            <a:pPr>
              <a:buNone/>
              <a:defRPr/>
            </a:pPr>
            <a:r>
              <a:rPr lang="tr-TR" sz="3600" dirty="0" smtClean="0">
                <a:solidFill>
                  <a:schemeClr val="bg2">
                    <a:lumMod val="90000"/>
                  </a:schemeClr>
                </a:solidFill>
                <a:latin typeface="Arial" pitchFamily="34" charset="0"/>
                <a:cs typeface="Arial" pitchFamily="34" charset="0"/>
              </a:rPr>
              <a:t>TANIM :</a:t>
            </a:r>
          </a:p>
          <a:p>
            <a:pPr>
              <a:buNone/>
              <a:defRPr/>
            </a:pPr>
            <a:endParaRPr lang="tr-TR" sz="3600" dirty="0" smtClean="0">
              <a:solidFill>
                <a:schemeClr val="bg1"/>
              </a:solidFill>
              <a:latin typeface="Arial" pitchFamily="34" charset="0"/>
              <a:cs typeface="Arial" pitchFamily="34" charset="0"/>
            </a:endParaRPr>
          </a:p>
          <a:p>
            <a:pPr>
              <a:buNone/>
              <a:defRPr/>
            </a:pPr>
            <a:r>
              <a:rPr lang="tr-TR" sz="3800" dirty="0" smtClean="0">
                <a:solidFill>
                  <a:schemeClr val="bg1"/>
                </a:solidFill>
                <a:latin typeface="Arial" pitchFamily="34" charset="0"/>
                <a:cs typeface="Arial" pitchFamily="34" charset="0"/>
              </a:rPr>
              <a:t>Bilişim teknolojileri alanı, bilgisayar sistemlerinin yazılım ve</a:t>
            </a:r>
          </a:p>
          <a:p>
            <a:pPr>
              <a:buNone/>
              <a:defRPr/>
            </a:pPr>
            <a:r>
              <a:rPr lang="tr-TR" sz="3800" dirty="0" smtClean="0">
                <a:solidFill>
                  <a:schemeClr val="bg1"/>
                </a:solidFill>
                <a:latin typeface="Arial" pitchFamily="34" charset="0"/>
                <a:cs typeface="Arial" pitchFamily="34" charset="0"/>
              </a:rPr>
              <a:t>donanım kurulumu yanında alanın altında yer alan ağ</a:t>
            </a:r>
          </a:p>
          <a:p>
            <a:pPr>
              <a:buNone/>
              <a:defRPr/>
            </a:pPr>
            <a:r>
              <a:rPr lang="tr-TR" sz="3800" dirty="0" smtClean="0">
                <a:solidFill>
                  <a:schemeClr val="bg1"/>
                </a:solidFill>
                <a:latin typeface="Arial" pitchFamily="34" charset="0"/>
                <a:cs typeface="Arial" pitchFamily="34" charset="0"/>
              </a:rPr>
              <a:t>işletmenliği, bilgisayar teknik servisi, veritabanı</a:t>
            </a:r>
          </a:p>
          <a:p>
            <a:pPr>
              <a:buNone/>
              <a:defRPr/>
            </a:pPr>
            <a:r>
              <a:rPr lang="tr-TR" sz="3800" dirty="0" smtClean="0">
                <a:solidFill>
                  <a:schemeClr val="bg1"/>
                </a:solidFill>
                <a:latin typeface="Arial" pitchFamily="34" charset="0"/>
                <a:cs typeface="Arial" pitchFamily="34" charset="0"/>
              </a:rPr>
              <a:t>programcılığı ve web programcılığı dallarının yeterliklerini</a:t>
            </a:r>
          </a:p>
          <a:p>
            <a:pPr>
              <a:buNone/>
              <a:defRPr/>
            </a:pPr>
            <a:r>
              <a:rPr lang="tr-TR" sz="3800" dirty="0" smtClean="0">
                <a:solidFill>
                  <a:schemeClr val="bg1"/>
                </a:solidFill>
                <a:latin typeface="Arial" pitchFamily="34" charset="0"/>
                <a:cs typeface="Arial" pitchFamily="34" charset="0"/>
              </a:rPr>
              <a:t>kazandırmaya yönelik eğitim ve öğretim verilen alandır.</a:t>
            </a:r>
          </a:p>
          <a:p>
            <a:pPr>
              <a:buNone/>
              <a:defRPr/>
            </a:pPr>
            <a:endParaRPr lang="tr-TR" sz="3800" dirty="0" smtClean="0">
              <a:solidFill>
                <a:schemeClr val="bg1"/>
              </a:solidFill>
              <a:latin typeface="Arial" pitchFamily="34" charset="0"/>
              <a:cs typeface="Arial" pitchFamily="34" charset="0"/>
            </a:endParaRPr>
          </a:p>
          <a:p>
            <a:pPr>
              <a:buNone/>
              <a:defRPr/>
            </a:pPr>
            <a:endParaRPr lang="tr-TR" sz="3800" dirty="0" smtClean="0">
              <a:solidFill>
                <a:schemeClr val="bg1"/>
              </a:solidFill>
              <a:latin typeface="Arial" pitchFamily="34" charset="0"/>
              <a:cs typeface="Arial" pitchFamily="34" charset="0"/>
            </a:endParaRPr>
          </a:p>
          <a:p>
            <a:pPr>
              <a:buNone/>
              <a:defRPr/>
            </a:pPr>
            <a:r>
              <a:rPr lang="tr-TR" sz="3800" dirty="0" smtClean="0">
                <a:solidFill>
                  <a:schemeClr val="bg2">
                    <a:lumMod val="75000"/>
                  </a:schemeClr>
                </a:solidFill>
                <a:latin typeface="Arial" pitchFamily="34" charset="0"/>
                <a:cs typeface="Arial" pitchFamily="34" charset="0"/>
              </a:rPr>
              <a:t>AMAÇ :</a:t>
            </a:r>
          </a:p>
          <a:p>
            <a:pPr>
              <a:buNone/>
              <a:defRPr/>
            </a:pPr>
            <a:endParaRPr lang="tr-TR" sz="3800" dirty="0" smtClean="0">
              <a:solidFill>
                <a:schemeClr val="bg1"/>
              </a:solidFill>
              <a:latin typeface="Arial" pitchFamily="34" charset="0"/>
              <a:cs typeface="Arial" pitchFamily="34" charset="0"/>
            </a:endParaRPr>
          </a:p>
          <a:p>
            <a:pPr>
              <a:buNone/>
              <a:defRPr/>
            </a:pPr>
            <a:r>
              <a:rPr lang="tr-TR" sz="3800" dirty="0" smtClean="0">
                <a:solidFill>
                  <a:schemeClr val="bg1"/>
                </a:solidFill>
                <a:latin typeface="Arial" pitchFamily="34" charset="0"/>
                <a:cs typeface="Arial" pitchFamily="34" charset="0"/>
              </a:rPr>
              <a:t>Bilişim teknolojileri alanında yer alan dallarda, sektörün</a:t>
            </a:r>
          </a:p>
          <a:p>
            <a:pPr>
              <a:buNone/>
              <a:defRPr/>
            </a:pPr>
            <a:r>
              <a:rPr lang="tr-TR" sz="3800" dirty="0" smtClean="0">
                <a:solidFill>
                  <a:schemeClr val="bg1"/>
                </a:solidFill>
                <a:latin typeface="Arial" pitchFamily="34" charset="0"/>
                <a:cs typeface="Arial" pitchFamily="34" charset="0"/>
              </a:rPr>
              <a:t>ihtiyaçları, bilimsel ve teknolojik gelişmeler doğrultusunda</a:t>
            </a:r>
          </a:p>
          <a:p>
            <a:pPr>
              <a:buNone/>
              <a:defRPr/>
            </a:pPr>
            <a:r>
              <a:rPr lang="tr-TR" sz="3800" dirty="0" smtClean="0">
                <a:solidFill>
                  <a:schemeClr val="bg1"/>
                </a:solidFill>
                <a:latin typeface="Arial" pitchFamily="34" charset="0"/>
                <a:cs typeface="Arial" pitchFamily="34" charset="0"/>
              </a:rPr>
              <a:t>gerekli olan mesleki yeterlikleri kazandıran nitelikli meslek</a:t>
            </a:r>
          </a:p>
          <a:p>
            <a:pPr>
              <a:buNone/>
              <a:defRPr/>
            </a:pPr>
            <a:r>
              <a:rPr lang="tr-TR" sz="3800" dirty="0" smtClean="0">
                <a:solidFill>
                  <a:schemeClr val="bg1"/>
                </a:solidFill>
                <a:latin typeface="Arial" pitchFamily="34" charset="0"/>
                <a:cs typeface="Arial" pitchFamily="34" charset="0"/>
              </a:rPr>
              <a:t>elemanlarını yetiştirmek amaçlanmaktadır.</a:t>
            </a:r>
          </a:p>
          <a:p>
            <a:pPr>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519711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25746" y="957673"/>
            <a:ext cx="8229600" cy="1000132"/>
          </a:xfrm>
        </p:spPr>
        <p:txBody>
          <a:bodyPr>
            <a:normAutofit/>
          </a:bodyPr>
          <a:lstStyle/>
          <a:p>
            <a:r>
              <a:rPr lang="tr-TR" sz="3600" dirty="0" smtClean="0">
                <a:solidFill>
                  <a:schemeClr val="bg1"/>
                </a:solidFill>
                <a:latin typeface="Arial" pitchFamily="34" charset="0"/>
                <a:cs typeface="Arial" pitchFamily="34" charset="0"/>
              </a:rPr>
              <a:t>Bilişim Teknolojileri Alanı Dalları</a:t>
            </a: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28596" y="2428868"/>
            <a:ext cx="8001056" cy="2681938"/>
          </a:xfrm>
        </p:spPr>
        <p:txBody>
          <a:bodyPr>
            <a:normAutofit/>
          </a:bodyPr>
          <a:lstStyle/>
          <a:p>
            <a:r>
              <a:rPr lang="tr-TR" altLang="ko-KR" dirty="0" smtClean="0">
                <a:solidFill>
                  <a:schemeClr val="bg1"/>
                </a:solidFill>
                <a:latin typeface="Arial" pitchFamily="34" charset="0"/>
                <a:cs typeface="Arial" pitchFamily="34" charset="0"/>
              </a:rPr>
              <a:t>Ağ İşletmenliği</a:t>
            </a:r>
          </a:p>
          <a:p>
            <a:r>
              <a:rPr lang="tr-TR" altLang="ko-KR" dirty="0" smtClean="0">
                <a:solidFill>
                  <a:srgbClr val="FFFF00"/>
                </a:solidFill>
                <a:latin typeface="Arial" pitchFamily="34" charset="0"/>
                <a:cs typeface="Arial" pitchFamily="34" charset="0"/>
              </a:rPr>
              <a:t>Web Programcılığı</a:t>
            </a:r>
          </a:p>
          <a:p>
            <a:r>
              <a:rPr lang="tr-TR" altLang="ko-KR" dirty="0" smtClean="0">
                <a:solidFill>
                  <a:schemeClr val="bg1"/>
                </a:solidFill>
                <a:latin typeface="Arial" pitchFamily="34" charset="0"/>
                <a:cs typeface="Arial" pitchFamily="34" charset="0"/>
              </a:rPr>
              <a:t>Veri Tabanı Programcılığı</a:t>
            </a:r>
          </a:p>
          <a:p>
            <a:r>
              <a:rPr lang="tr-TR" altLang="ko-KR" dirty="0" smtClean="0">
                <a:solidFill>
                  <a:schemeClr val="bg1"/>
                </a:solidFill>
                <a:latin typeface="Arial" pitchFamily="34" charset="0"/>
                <a:cs typeface="Arial" pitchFamily="34" charset="0"/>
              </a:rPr>
              <a:t>Bilgisayar Teknik Servisi</a:t>
            </a:r>
            <a:endParaRPr lang="tr-TR" dirty="0" smtClean="0">
              <a:solidFill>
                <a:schemeClr val="bg1"/>
              </a:solidFill>
              <a:latin typeface="Arial" pitchFamily="34" charset="0"/>
              <a:ea typeface="Malgun Gothic" pitchFamily="34" charset="-127"/>
              <a:cs typeface="Arial" pitchFamily="34" charset="0"/>
            </a:endParaRPr>
          </a:p>
          <a:p>
            <a:pPr>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sp>
        <p:nvSpPr>
          <p:cNvPr id="5" name="内容占位符 2"/>
          <p:cNvSpPr txBox="1">
            <a:spLocks/>
          </p:cNvSpPr>
          <p:nvPr/>
        </p:nvSpPr>
        <p:spPr>
          <a:xfrm>
            <a:off x="428596" y="5373216"/>
            <a:ext cx="8001056" cy="9115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tr-TR" sz="2000" dirty="0" smtClean="0">
                <a:solidFill>
                  <a:schemeClr val="bg2">
                    <a:lumMod val="90000"/>
                  </a:schemeClr>
                </a:solidFill>
                <a:latin typeface="Arial" pitchFamily="34" charset="0"/>
                <a:cs typeface="Arial" pitchFamily="34" charset="0"/>
              </a:rPr>
              <a:t>Alanımızdaki aktif olan dalımız Veri Tabanı Programcılığı ve Web Programcılığı dalıdır.</a:t>
            </a:r>
          </a:p>
          <a:p>
            <a:pPr>
              <a:buFont typeface="Arial" pitchFamily="34" charset="0"/>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691680" y="857232"/>
            <a:ext cx="6086480" cy="1000132"/>
          </a:xfrm>
        </p:spPr>
        <p:txBody>
          <a:bodyPr>
            <a:normAutofit/>
          </a:bodyPr>
          <a:lstStyle/>
          <a:p>
            <a:r>
              <a:rPr lang="tr-TR" altLang="ko-KR" sz="3600" dirty="0" smtClean="0">
                <a:solidFill>
                  <a:schemeClr val="bg1"/>
                </a:solidFill>
                <a:effectLst>
                  <a:outerShdw blurRad="38100" dist="38100" dir="2700000" algn="tl">
                    <a:srgbClr val="000000"/>
                  </a:outerShdw>
                </a:effectLst>
                <a:latin typeface="Times New Roman" pitchFamily="18" charset="0"/>
              </a:rPr>
              <a:t>Web Programcılığı</a:t>
            </a:r>
            <a:endParaRPr lang="en-US" altLang="ko-KR" sz="3600" dirty="0">
              <a:solidFill>
                <a:schemeClr val="bg1"/>
              </a:solidFill>
              <a:effectLst>
                <a:outerShdw blurRad="38100" dist="38100" dir="2700000" algn="tl">
                  <a:srgbClr val="000000"/>
                </a:outerShdw>
              </a:effectLst>
              <a:latin typeface="Times New Roman" pitchFamily="18" charset="0"/>
            </a:endParaRPr>
          </a:p>
        </p:txBody>
      </p:sp>
      <p:sp>
        <p:nvSpPr>
          <p:cNvPr id="3" name="内容占位符 2"/>
          <p:cNvSpPr>
            <a:spLocks noGrp="1"/>
          </p:cNvSpPr>
          <p:nvPr>
            <p:ph idx="1"/>
          </p:nvPr>
        </p:nvSpPr>
        <p:spPr>
          <a:xfrm>
            <a:off x="500034" y="1928802"/>
            <a:ext cx="8001056" cy="4714884"/>
          </a:xfrm>
        </p:spPr>
        <p:txBody>
          <a:bodyPr>
            <a:normAutofit/>
          </a:bodyPr>
          <a:lstStyle/>
          <a:p>
            <a:pPr>
              <a:buNone/>
            </a:pPr>
            <a:r>
              <a:rPr lang="tr-TR" altLang="ko-KR" sz="2800" b="1" dirty="0" smtClean="0">
                <a:solidFill>
                  <a:schemeClr val="bg2">
                    <a:lumMod val="75000"/>
                  </a:schemeClr>
                </a:solidFill>
                <a:latin typeface="Arial" pitchFamily="34" charset="0"/>
                <a:cs typeface="Arial" pitchFamily="34" charset="0"/>
              </a:rPr>
              <a:t>Tanımı</a:t>
            </a:r>
            <a:r>
              <a:rPr lang="tr-TR" altLang="ko-KR" b="1" dirty="0" smtClean="0">
                <a:solidFill>
                  <a:schemeClr val="bg2">
                    <a:lumMod val="75000"/>
                  </a:schemeClr>
                </a:solidFill>
                <a:latin typeface="Arial" pitchFamily="34" charset="0"/>
                <a:cs typeface="Arial" pitchFamily="34" charset="0"/>
              </a:rPr>
              <a:t> </a:t>
            </a:r>
          </a:p>
          <a:p>
            <a:pPr>
              <a:buNone/>
            </a:pPr>
            <a:endParaRPr lang="tr-TR" altLang="ko-KR" dirty="0" smtClean="0">
              <a:solidFill>
                <a:schemeClr val="bg1"/>
              </a:solidFill>
              <a:latin typeface="Arial" pitchFamily="34" charset="0"/>
              <a:cs typeface="Arial" pitchFamily="34" charset="0"/>
            </a:endParaRPr>
          </a:p>
          <a:p>
            <a:pPr marL="365125" lvl="1" indent="-255588">
              <a:spcBef>
                <a:spcPts val="400"/>
              </a:spcBef>
              <a:buSzPct val="68000"/>
              <a:buNone/>
            </a:pPr>
            <a:r>
              <a:rPr lang="tr-TR" altLang="ko-KR" sz="2200" dirty="0" smtClean="0">
                <a:solidFill>
                  <a:schemeClr val="bg1"/>
                </a:solidFill>
                <a:latin typeface="Arial" pitchFamily="34" charset="0"/>
                <a:cs typeface="Arial" pitchFamily="34" charset="0"/>
              </a:rPr>
              <a:t>Bilgisayar sistemlerinin </a:t>
            </a:r>
          </a:p>
          <a:p>
            <a:pPr marL="365125" lvl="1" indent="-255588">
              <a:spcBef>
                <a:spcPts val="400"/>
              </a:spcBef>
              <a:buSzPct val="68000"/>
              <a:buNone/>
            </a:pPr>
            <a:r>
              <a:rPr lang="tr-TR" altLang="ko-KR" sz="2200" dirty="0" smtClean="0">
                <a:solidFill>
                  <a:schemeClr val="bg1"/>
                </a:solidFill>
                <a:latin typeface="Arial" pitchFamily="34" charset="0"/>
                <a:cs typeface="Arial" pitchFamily="34" charset="0"/>
              </a:rPr>
              <a:t>donanım ve yazılım olarak </a:t>
            </a:r>
          </a:p>
          <a:p>
            <a:pPr marL="365125" lvl="1" indent="-255588">
              <a:spcBef>
                <a:spcPts val="400"/>
              </a:spcBef>
              <a:buSzPct val="68000"/>
              <a:buNone/>
            </a:pPr>
            <a:r>
              <a:rPr lang="tr-TR" altLang="ko-KR" sz="2200" dirty="0" smtClean="0">
                <a:solidFill>
                  <a:schemeClr val="bg1"/>
                </a:solidFill>
                <a:latin typeface="Arial" pitchFamily="34" charset="0"/>
                <a:cs typeface="Arial" pitchFamily="34" charset="0"/>
              </a:rPr>
              <a:t>web sayfası tasarımına </a:t>
            </a:r>
          </a:p>
          <a:p>
            <a:pPr marL="365125" lvl="1" indent="-255588">
              <a:spcBef>
                <a:spcPts val="400"/>
              </a:spcBef>
              <a:buSzPct val="68000"/>
              <a:buNone/>
            </a:pPr>
            <a:r>
              <a:rPr lang="tr-TR" altLang="ko-KR" sz="2200" dirty="0" smtClean="0">
                <a:solidFill>
                  <a:schemeClr val="bg1"/>
                </a:solidFill>
                <a:latin typeface="Arial" pitchFamily="34" charset="0"/>
                <a:cs typeface="Arial" pitchFamily="34" charset="0"/>
              </a:rPr>
              <a:t>ve programlama dilleri yardımıyla </a:t>
            </a:r>
          </a:p>
          <a:p>
            <a:pPr marL="365125" lvl="1" indent="-255588">
              <a:spcBef>
                <a:spcPts val="400"/>
              </a:spcBef>
              <a:buSzPct val="68000"/>
              <a:buNone/>
            </a:pPr>
            <a:r>
              <a:rPr lang="tr-TR" altLang="ko-KR" sz="2200" dirty="0" smtClean="0">
                <a:solidFill>
                  <a:schemeClr val="bg1"/>
                </a:solidFill>
                <a:latin typeface="Arial" pitchFamily="34" charset="0"/>
                <a:cs typeface="Arial" pitchFamily="34" charset="0"/>
              </a:rPr>
              <a:t>etkileşimli web uygulamaları</a:t>
            </a:r>
          </a:p>
          <a:p>
            <a:pPr marL="365125" lvl="1" indent="-255588">
              <a:spcBef>
                <a:spcPts val="400"/>
              </a:spcBef>
              <a:buSzPct val="68000"/>
              <a:buNone/>
            </a:pPr>
            <a:r>
              <a:rPr lang="tr-TR" altLang="ko-KR" sz="2200" dirty="0" smtClean="0">
                <a:solidFill>
                  <a:schemeClr val="bg1"/>
                </a:solidFill>
                <a:latin typeface="Arial" pitchFamily="34" charset="0"/>
                <a:cs typeface="Arial" pitchFamily="34" charset="0"/>
              </a:rPr>
              <a:t>hazırlanmasına yönelik </a:t>
            </a:r>
          </a:p>
          <a:p>
            <a:pPr marL="365125" lvl="1" indent="-255588">
              <a:spcBef>
                <a:spcPts val="400"/>
              </a:spcBef>
              <a:buSzPct val="68000"/>
              <a:buNone/>
            </a:pPr>
            <a:r>
              <a:rPr lang="tr-TR" altLang="ko-KR" sz="2200" dirty="0" smtClean="0">
                <a:solidFill>
                  <a:schemeClr val="bg1"/>
                </a:solidFill>
                <a:latin typeface="Arial" pitchFamily="34" charset="0"/>
                <a:cs typeface="Arial" pitchFamily="34" charset="0"/>
              </a:rPr>
              <a:t>eğitim ve öğretim verilen daldır.</a:t>
            </a:r>
            <a:endParaRPr lang="en-US" altLang="ko-KR" sz="2200" dirty="0" smtClean="0">
              <a:solidFill>
                <a:schemeClr val="bg1"/>
              </a:solidFill>
              <a:latin typeface="Arial" pitchFamily="34" charset="0"/>
              <a:cs typeface="Arial" pitchFamily="34" charset="0"/>
            </a:endParaRPr>
          </a:p>
          <a:p>
            <a:pPr>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pic>
        <p:nvPicPr>
          <p:cNvPr id="7" name="Picture 4" descr="32388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6" y="2071678"/>
            <a:ext cx="38385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051720" y="1124744"/>
            <a:ext cx="5222384" cy="1000132"/>
          </a:xfrm>
        </p:spPr>
        <p:txBody>
          <a:bodyPr>
            <a:noAutofit/>
          </a:bodyPr>
          <a:lstStyle/>
          <a:p>
            <a:pPr algn="l"/>
            <a:r>
              <a:rPr lang="tr-TR" sz="3600" dirty="0" smtClean="0">
                <a:solidFill>
                  <a:schemeClr val="bg1"/>
                </a:solidFill>
                <a:latin typeface="Times New Roman" pitchFamily="18" charset="0"/>
                <a:cs typeface="Times New Roman" pitchFamily="18" charset="0"/>
              </a:rPr>
              <a:t>Veri Tabanı Programcılığı</a:t>
            </a:r>
            <a:r>
              <a:rPr lang="en-US" altLang="ko-KR" sz="3600" dirty="0" smtClean="0">
                <a:solidFill>
                  <a:schemeClr val="bg1"/>
                </a:solidFill>
                <a:effectLst>
                  <a:outerShdw blurRad="31750" dist="25400" dir="5400000" algn="tl" rotWithShape="0">
                    <a:srgbClr val="000000">
                      <a:alpha val="25000"/>
                    </a:srgbClr>
                  </a:outerShdw>
                </a:effectLst>
                <a:latin typeface="Times New Roman" pitchFamily="18" charset="0"/>
              </a:rPr>
              <a:t/>
            </a:r>
            <a:br>
              <a:rPr lang="en-US" altLang="ko-KR" sz="3600" dirty="0" smtClean="0">
                <a:solidFill>
                  <a:schemeClr val="bg1"/>
                </a:solidFill>
                <a:effectLst>
                  <a:outerShdw blurRad="31750" dist="25400" dir="5400000" algn="tl" rotWithShape="0">
                    <a:srgbClr val="000000">
                      <a:alpha val="25000"/>
                    </a:srgbClr>
                  </a:outerShdw>
                </a:effectLst>
                <a:latin typeface="Times New Roman" pitchFamily="18" charset="0"/>
              </a:rPr>
            </a:b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357158" y="2000240"/>
            <a:ext cx="8286808" cy="4429156"/>
          </a:xfrm>
        </p:spPr>
        <p:txBody>
          <a:bodyPr>
            <a:normAutofit fontScale="55000" lnSpcReduction="20000"/>
          </a:bodyPr>
          <a:lstStyle/>
          <a:p>
            <a:pPr>
              <a:buNone/>
            </a:pPr>
            <a:r>
              <a:rPr lang="tr-TR" altLang="ko-KR" sz="4000" b="1" dirty="0" smtClean="0">
                <a:solidFill>
                  <a:schemeClr val="bg2">
                    <a:lumMod val="75000"/>
                  </a:schemeClr>
                </a:solidFill>
                <a:latin typeface="Arial" pitchFamily="34" charset="0"/>
                <a:cs typeface="Arial" pitchFamily="34" charset="0"/>
              </a:rPr>
              <a:t>Tanım</a:t>
            </a:r>
          </a:p>
          <a:p>
            <a:pPr>
              <a:buNone/>
            </a:pPr>
            <a:endParaRPr lang="tr-TR" altLang="ko-KR" sz="4000" dirty="0" smtClean="0">
              <a:solidFill>
                <a:schemeClr val="bg1"/>
              </a:solidFill>
              <a:latin typeface="Arial" pitchFamily="34" charset="0"/>
              <a:cs typeface="Arial" pitchFamily="34" charset="0"/>
            </a:endParaRPr>
          </a:p>
          <a:p>
            <a:pPr>
              <a:buNone/>
            </a:pPr>
            <a:r>
              <a:rPr lang="tr-TR" altLang="ko-KR" sz="5100" dirty="0" smtClean="0">
                <a:solidFill>
                  <a:schemeClr val="bg1"/>
                </a:solidFill>
                <a:latin typeface="Arial" pitchFamily="34" charset="0"/>
                <a:cs typeface="Arial" pitchFamily="34" charset="0"/>
              </a:rPr>
              <a:t>Bilgisayar sistemlerinin</a:t>
            </a:r>
          </a:p>
          <a:p>
            <a:pPr>
              <a:buNone/>
            </a:pPr>
            <a:r>
              <a:rPr lang="tr-TR" altLang="ko-KR" sz="5100" dirty="0" smtClean="0">
                <a:solidFill>
                  <a:schemeClr val="bg1"/>
                </a:solidFill>
                <a:latin typeface="Arial" pitchFamily="34" charset="0"/>
                <a:cs typeface="Arial" pitchFamily="34" charset="0"/>
              </a:rPr>
              <a:t>donanım ve yazılım kurulumu, </a:t>
            </a:r>
          </a:p>
          <a:p>
            <a:pPr>
              <a:buNone/>
            </a:pPr>
            <a:r>
              <a:rPr lang="tr-TR" altLang="ko-KR" sz="5100" dirty="0" smtClean="0">
                <a:solidFill>
                  <a:schemeClr val="bg1"/>
                </a:solidFill>
                <a:latin typeface="Arial" pitchFamily="34" charset="0"/>
                <a:cs typeface="Arial" pitchFamily="34" charset="0"/>
              </a:rPr>
              <a:t>veri tabanı ve programlama dilinin</a:t>
            </a:r>
          </a:p>
          <a:p>
            <a:pPr>
              <a:buNone/>
            </a:pPr>
            <a:r>
              <a:rPr lang="tr-TR" altLang="ko-KR" sz="5100" dirty="0" smtClean="0">
                <a:solidFill>
                  <a:schemeClr val="bg1"/>
                </a:solidFill>
                <a:latin typeface="Arial" pitchFamily="34" charset="0"/>
                <a:cs typeface="Arial" pitchFamily="34" charset="0"/>
              </a:rPr>
              <a:t>kurulumu, veri tabanının </a:t>
            </a:r>
          </a:p>
          <a:p>
            <a:pPr>
              <a:buNone/>
            </a:pPr>
            <a:r>
              <a:rPr lang="tr-TR" altLang="ko-KR" sz="5100" dirty="0" smtClean="0">
                <a:solidFill>
                  <a:schemeClr val="bg1"/>
                </a:solidFill>
                <a:latin typeface="Arial" pitchFamily="34" charset="0"/>
                <a:cs typeface="Arial" pitchFamily="34" charset="0"/>
              </a:rPr>
              <a:t>oluşturulması ve yönetimi,  </a:t>
            </a:r>
          </a:p>
          <a:p>
            <a:pPr>
              <a:buNone/>
            </a:pPr>
            <a:r>
              <a:rPr lang="tr-TR" altLang="ko-KR" sz="5100" dirty="0" smtClean="0">
                <a:solidFill>
                  <a:schemeClr val="bg1"/>
                </a:solidFill>
                <a:latin typeface="Arial" pitchFamily="34" charset="0"/>
                <a:cs typeface="Arial" pitchFamily="34" charset="0"/>
              </a:rPr>
              <a:t>yazılım geliştirme, hata giderme,</a:t>
            </a:r>
          </a:p>
          <a:p>
            <a:pPr>
              <a:buNone/>
            </a:pPr>
            <a:r>
              <a:rPr lang="tr-TR" altLang="ko-KR" sz="5100" dirty="0" smtClean="0">
                <a:solidFill>
                  <a:schemeClr val="bg1"/>
                </a:solidFill>
                <a:latin typeface="Arial" pitchFamily="34" charset="0"/>
                <a:cs typeface="Arial" pitchFamily="34" charset="0"/>
              </a:rPr>
              <a:t>bakım ve yedek almaya yönelik </a:t>
            </a:r>
          </a:p>
          <a:p>
            <a:pPr>
              <a:buNone/>
            </a:pPr>
            <a:r>
              <a:rPr lang="tr-TR" altLang="ko-KR" sz="5100" dirty="0" smtClean="0">
                <a:solidFill>
                  <a:schemeClr val="bg1"/>
                </a:solidFill>
                <a:latin typeface="Arial" pitchFamily="34" charset="0"/>
                <a:cs typeface="Arial" pitchFamily="34" charset="0"/>
              </a:rPr>
              <a:t>eğitim ve öğretim verilen daldır. </a:t>
            </a:r>
          </a:p>
          <a:p>
            <a:pPr>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pic>
        <p:nvPicPr>
          <p:cNvPr id="5" name="Picture 4" descr="215905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60" y="2928934"/>
            <a:ext cx="2892728" cy="320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85720" y="928670"/>
            <a:ext cx="8229600" cy="1000132"/>
          </a:xfrm>
        </p:spPr>
        <p:txBody>
          <a:bodyPr>
            <a:normAutofit fontScale="90000"/>
          </a:bodyPr>
          <a:lstStyle/>
          <a:p>
            <a:pPr algn="l"/>
            <a:r>
              <a:rPr lang="tr-TR" sz="3600" dirty="0" smtClean="0">
                <a:solidFill>
                  <a:schemeClr val="bg1"/>
                </a:solidFill>
                <a:latin typeface="Times New Roman" pitchFamily="18" charset="0"/>
                <a:cs typeface="Times New Roman" pitchFamily="18" charset="0"/>
              </a:rPr>
              <a:t>Veri Tabanı Programcılığı</a:t>
            </a:r>
            <a:r>
              <a:rPr lang="en-US" altLang="ko-KR" sz="4000" dirty="0" smtClean="0">
                <a:solidFill>
                  <a:schemeClr val="bg1"/>
                </a:solidFill>
                <a:effectLst>
                  <a:outerShdw blurRad="31750" dist="25400" dir="5400000" algn="tl" rotWithShape="0">
                    <a:srgbClr val="000000">
                      <a:alpha val="25000"/>
                    </a:srgbClr>
                  </a:outerShdw>
                </a:effectLst>
                <a:latin typeface="Times New Roman" pitchFamily="18" charset="0"/>
              </a:rPr>
              <a:t/>
            </a:r>
            <a:br>
              <a:rPr lang="en-US" altLang="ko-KR" sz="4000" dirty="0" smtClean="0">
                <a:solidFill>
                  <a:schemeClr val="bg1"/>
                </a:solidFill>
                <a:effectLst>
                  <a:outerShdw blurRad="31750" dist="25400" dir="5400000" algn="tl" rotWithShape="0">
                    <a:srgbClr val="000000">
                      <a:alpha val="25000"/>
                    </a:srgbClr>
                  </a:outerShdw>
                </a:effectLst>
                <a:latin typeface="Times New Roman" pitchFamily="18" charset="0"/>
              </a:rPr>
            </a:br>
            <a:endParaRPr lang="zh-CN" altLang="en-US" sz="3600" dirty="0">
              <a:solidFill>
                <a:srgbClr val="FFFF00"/>
              </a:solidFill>
              <a:latin typeface="Arial Unicode MS" pitchFamily="34" charset="-122"/>
              <a:ea typeface="Arial Unicode MS" pitchFamily="34" charset="-122"/>
              <a:cs typeface="Arial Unicode MS" pitchFamily="34" charset="-122"/>
            </a:endParaRPr>
          </a:p>
        </p:txBody>
      </p:sp>
      <p:pic>
        <p:nvPicPr>
          <p:cNvPr id="7" name="Picture 6" descr="209666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709527"/>
            <a:ext cx="2143108" cy="186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p:cNvSpPr>
            <a:spLocks noGrp="1"/>
          </p:cNvSpPr>
          <p:nvPr>
            <p:ph idx="1"/>
          </p:nvPr>
        </p:nvSpPr>
        <p:spPr>
          <a:xfrm>
            <a:off x="428596" y="1805876"/>
            <a:ext cx="8175852" cy="4143404"/>
          </a:xfrm>
        </p:spPr>
        <p:txBody>
          <a:bodyPr>
            <a:normAutofit/>
          </a:bodyPr>
          <a:lstStyle/>
          <a:p>
            <a:pPr>
              <a:buNone/>
            </a:pPr>
            <a:r>
              <a:rPr lang="tr-TR" altLang="ko-KR" sz="2400" b="1" dirty="0" smtClean="0">
                <a:solidFill>
                  <a:schemeClr val="bg2">
                    <a:lumMod val="75000"/>
                  </a:schemeClr>
                </a:solidFill>
                <a:latin typeface="Arial" pitchFamily="34" charset="0"/>
                <a:cs typeface="Arial" pitchFamily="34" charset="0"/>
              </a:rPr>
              <a:t>İş Bulma İmkânları</a:t>
            </a:r>
          </a:p>
          <a:p>
            <a:pPr>
              <a:buNone/>
            </a:pPr>
            <a:endParaRPr lang="tr-TR" altLang="ko-KR" sz="2400" b="1" dirty="0" smtClean="0">
              <a:solidFill>
                <a:schemeClr val="bg1"/>
              </a:solidFill>
              <a:latin typeface="Arial" pitchFamily="34" charset="0"/>
              <a:cs typeface="Arial" pitchFamily="34" charset="0"/>
            </a:endParaRPr>
          </a:p>
          <a:p>
            <a:pPr>
              <a:buFont typeface="Wingdings" pitchFamily="2" charset="2"/>
              <a:buChar char="Ø"/>
            </a:pPr>
            <a:r>
              <a:rPr lang="tr-TR" altLang="ko-KR" sz="2400" dirty="0" smtClean="0">
                <a:solidFill>
                  <a:schemeClr val="bg1"/>
                </a:solidFill>
                <a:latin typeface="Arial" pitchFamily="34" charset="0"/>
                <a:cs typeface="Arial" pitchFamily="34" charset="0"/>
              </a:rPr>
              <a:t>Web programcıları, kamu kuruluşları, bankalar ile özel sektöre ait iş yerleri, internet üzerinden ticaret (e-ticaret) yapan firmalarda çalışabilirler. Ayrıca kendilerine ait özel iş yerleri de açabilirler.</a:t>
            </a:r>
            <a:endParaRPr lang="en-US" altLang="ko-KR" sz="2400" dirty="0" smtClean="0">
              <a:solidFill>
                <a:schemeClr val="bg1"/>
              </a:solidFill>
              <a:latin typeface="Arial" pitchFamily="34" charset="0"/>
              <a:cs typeface="Arial" pitchFamily="34" charset="0"/>
            </a:endParaRPr>
          </a:p>
          <a:p>
            <a:pPr>
              <a:buNone/>
            </a:pPr>
            <a:endParaRPr lang="zh-CN" altLang="en-US" sz="3600" dirty="0">
              <a:solidFill>
                <a:srgbClr val="FFC0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03</Template>
  <TotalTime>188</TotalTime>
  <Words>1094</Words>
  <Application>Microsoft Office PowerPoint</Application>
  <PresentationFormat>Ekran Gösterisi (4:3)</PresentationFormat>
  <Paragraphs>194</Paragraphs>
  <Slides>29</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29</vt:i4>
      </vt:variant>
    </vt:vector>
  </HeadingPairs>
  <TitlesOfParts>
    <vt:vector size="41" baseType="lpstr">
      <vt:lpstr>맑은 고딕</vt:lpstr>
      <vt:lpstr>맑은 고딕</vt:lpstr>
      <vt:lpstr>宋体</vt:lpstr>
      <vt:lpstr>Arial</vt:lpstr>
      <vt:lpstr>Arial Unicode MS</vt:lpstr>
      <vt:lpstr>Berlin Sans FB Demi</vt:lpstr>
      <vt:lpstr>Calibri</vt:lpstr>
      <vt:lpstr>Comic Sans MS</vt:lpstr>
      <vt:lpstr>Times New Roman</vt:lpstr>
      <vt:lpstr>Wingdings</vt:lpstr>
      <vt:lpstr>Wingdings 3</vt:lpstr>
      <vt:lpstr>03</vt:lpstr>
      <vt:lpstr>Nevzat Hüseyin Tiryaki Mesleki ve Teknik Anadolu Lisesi</vt:lpstr>
      <vt:lpstr>Okulumuz</vt:lpstr>
      <vt:lpstr>Okul Müdürü</vt:lpstr>
      <vt:lpstr>Alanlarımız</vt:lpstr>
      <vt:lpstr>Bilişim Teknolojileri Alanı</vt:lpstr>
      <vt:lpstr>Bilişim Teknolojileri Alanı Dalları</vt:lpstr>
      <vt:lpstr>Web Programcılığı</vt:lpstr>
      <vt:lpstr>Veri Tabanı Programcılığı </vt:lpstr>
      <vt:lpstr>Veri Tabanı Programcılığı </vt:lpstr>
      <vt:lpstr>Veri Tabanı Programcılığı </vt:lpstr>
      <vt:lpstr>Elektrik / Elektronik Teknolojileri Alanı</vt:lpstr>
      <vt:lpstr>Elektrik Elektronik Teknolojisi Alanı Dalları</vt:lpstr>
      <vt:lpstr>Elektrik Tesisatları ve Pano Montörlüğü </vt:lpstr>
      <vt:lpstr>Elektrik-Elektronik Alanının İş Bulma İmkanları </vt:lpstr>
      <vt:lpstr>Metal Teknolojileri Alanı</vt:lpstr>
      <vt:lpstr>PowerPoint Sunusu</vt:lpstr>
      <vt:lpstr>Kaynakçılık </vt:lpstr>
      <vt:lpstr>Kaynakçılık  </vt:lpstr>
      <vt:lpstr>PowerPoint Sunusu</vt:lpstr>
      <vt:lpstr>Metal Teknolojileri Alanının İş Bulma İmkanları </vt:lpstr>
      <vt:lpstr>Mobilya ve İç Mekan Tasarımı</vt:lpstr>
      <vt:lpstr>PowerPoint Sunusu</vt:lpstr>
      <vt:lpstr>İç Mekan ve Mobilya Teknolojisi</vt:lpstr>
      <vt:lpstr>Mobilya ve İç Mekan Tasarımı Alanının İş Bulma İmkanları </vt:lpstr>
      <vt:lpstr>Motorlu Araçlar Teknolojisi Alanı</vt:lpstr>
      <vt:lpstr> Alanımız Altında Yer Alan Meslekler/Dallar</vt:lpstr>
      <vt:lpstr>Motorlu Araçlar Teknolojisi Alanının İş Bulma İmkanları </vt:lpstr>
      <vt:lpstr>İşletmelerde Beceri Eğitimi </vt:lpstr>
      <vt:lpstr>Teşekkürler   Nevzat Hüseyin Tiryaki Mesleki ve Teknik Anadolu Lisesi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subject>PowerPoint template, Education</dc:subject>
  <dc:creator>BİL</dc:creator>
  <cp:keywords>Education, Education PowerPoint template,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SEF_BILISIM</cp:lastModifiedBy>
  <cp:revision>56</cp:revision>
  <dcterms:created xsi:type="dcterms:W3CDTF">2008-12-31T23:25:19Z</dcterms:created>
  <dcterms:modified xsi:type="dcterms:W3CDTF">2019-12-20T08:58:56Z</dcterms:modified>
  <cp:category>PowerPoint template, Education</cp:category>
</cp:coreProperties>
</file>